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
      <p:font typeface="PT Sans Narrow"/>
      <p:regular r:id="rId30"/>
      <p:bold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6" roundtripDataSignature="AMtx7migEzMuH/+/5Wxabn/ECmmnbA4CR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Narrow-bold.fntdata"/><Relationship Id="rId30" Type="http://schemas.openxmlformats.org/officeDocument/2006/relationships/font" Target="fonts/PTSansNarrow-regular.fntdata"/><Relationship Id="rId11" Type="http://schemas.openxmlformats.org/officeDocument/2006/relationships/slide" Target="slides/slide6.xml"/><Relationship Id="rId33" Type="http://schemas.openxmlformats.org/officeDocument/2006/relationships/font" Target="fonts/OpenSans-bold.fntdata"/><Relationship Id="rId10" Type="http://schemas.openxmlformats.org/officeDocument/2006/relationships/slide" Target="slides/slide5.xml"/><Relationship Id="rId32" Type="http://schemas.openxmlformats.org/officeDocument/2006/relationships/font" Target="fonts/OpenSans-regular.fntdata"/><Relationship Id="rId13" Type="http://schemas.openxmlformats.org/officeDocument/2006/relationships/slide" Target="slides/slide8.xml"/><Relationship Id="rId35" Type="http://schemas.openxmlformats.org/officeDocument/2006/relationships/font" Target="fonts/OpenSans-boldItalic.fntdata"/><Relationship Id="rId12" Type="http://schemas.openxmlformats.org/officeDocument/2006/relationships/slide" Target="slides/slide7.xml"/><Relationship Id="rId34" Type="http://schemas.openxmlformats.org/officeDocument/2006/relationships/font" Target="fonts/OpenSans-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2"/>
          <p:cNvGrpSpPr/>
          <p:nvPr/>
        </p:nvGrpSpPr>
        <p:grpSpPr>
          <a:xfrm>
            <a:off x="1004144" y="1022025"/>
            <a:ext cx="7136668" cy="152400"/>
            <a:chOff x="1346429" y="1011300"/>
            <a:chExt cx="6452100" cy="152400"/>
          </a:xfrm>
        </p:grpSpPr>
        <p:cxnSp>
          <p:nvCxnSpPr>
            <p:cNvPr id="13" name="Google Shape;13;p2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2"/>
          <p:cNvGrpSpPr/>
          <p:nvPr/>
        </p:nvGrpSpPr>
        <p:grpSpPr>
          <a:xfrm>
            <a:off x="1004151" y="3969100"/>
            <a:ext cx="7136668" cy="152400"/>
            <a:chOff x="1346435" y="3969088"/>
            <a:chExt cx="6452100" cy="152400"/>
          </a:xfrm>
        </p:grpSpPr>
        <p:cxnSp>
          <p:nvCxnSpPr>
            <p:cNvPr id="16" name="Google Shape;16;p2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2"/>
          <p:cNvSpPr txBox="1"/>
          <p:nvPr>
            <p:ph type="ctrTitle"/>
          </p:nvPr>
        </p:nvSpPr>
        <p:spPr>
          <a:xfrm>
            <a:off x="1004150" y="1751764"/>
            <a:ext cx="7136700" cy="10224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19" name="Google Shape;19;p22"/>
          <p:cNvSpPr txBox="1"/>
          <p:nvPr>
            <p:ph idx="1" type="subTitle"/>
          </p:nvPr>
        </p:nvSpPr>
        <p:spPr>
          <a:xfrm>
            <a:off x="2137225" y="2850039"/>
            <a:ext cx="48705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3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31"/>
          <p:cNvSpPr txBox="1"/>
          <p:nvPr>
            <p:ph hasCustomPrompt="1" type="title"/>
          </p:nvPr>
        </p:nvSpPr>
        <p:spPr>
          <a:xfrm>
            <a:off x="311700" y="1304850"/>
            <a:ext cx="8520600" cy="15384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3"/>
              </a:buClr>
              <a:buSzPts val="13000"/>
              <a:buNone/>
              <a:defRPr sz="13000">
                <a:solidFill>
                  <a:schemeClr val="accent3"/>
                </a:solidFill>
              </a:defRPr>
            </a:lvl1pPr>
            <a:lvl2pPr lvl="1" algn="ctr">
              <a:lnSpc>
                <a:spcPct val="100000"/>
              </a:lnSpc>
              <a:spcBef>
                <a:spcPts val="0"/>
              </a:spcBef>
              <a:spcAft>
                <a:spcPts val="0"/>
              </a:spcAft>
              <a:buClr>
                <a:schemeClr val="accent3"/>
              </a:buClr>
              <a:buSzPts val="13000"/>
              <a:buNone/>
              <a:defRPr sz="13000">
                <a:solidFill>
                  <a:schemeClr val="accent3"/>
                </a:solidFill>
              </a:defRPr>
            </a:lvl2pPr>
            <a:lvl3pPr lvl="2" algn="ctr">
              <a:lnSpc>
                <a:spcPct val="100000"/>
              </a:lnSpc>
              <a:spcBef>
                <a:spcPts val="0"/>
              </a:spcBef>
              <a:spcAft>
                <a:spcPts val="0"/>
              </a:spcAft>
              <a:buClr>
                <a:schemeClr val="accent3"/>
              </a:buClr>
              <a:buSzPts val="13000"/>
              <a:buNone/>
              <a:defRPr sz="13000">
                <a:solidFill>
                  <a:schemeClr val="accent3"/>
                </a:solidFill>
              </a:defRPr>
            </a:lvl3pPr>
            <a:lvl4pPr lvl="3" algn="ctr">
              <a:lnSpc>
                <a:spcPct val="100000"/>
              </a:lnSpc>
              <a:spcBef>
                <a:spcPts val="0"/>
              </a:spcBef>
              <a:spcAft>
                <a:spcPts val="0"/>
              </a:spcAft>
              <a:buClr>
                <a:schemeClr val="accent3"/>
              </a:buClr>
              <a:buSzPts val="13000"/>
              <a:buNone/>
              <a:defRPr sz="13000">
                <a:solidFill>
                  <a:schemeClr val="accent3"/>
                </a:solidFill>
              </a:defRPr>
            </a:lvl4pPr>
            <a:lvl5pPr lvl="4" algn="ctr">
              <a:lnSpc>
                <a:spcPct val="100000"/>
              </a:lnSpc>
              <a:spcBef>
                <a:spcPts val="0"/>
              </a:spcBef>
              <a:spcAft>
                <a:spcPts val="0"/>
              </a:spcAft>
              <a:buClr>
                <a:schemeClr val="accent3"/>
              </a:buClr>
              <a:buSzPts val="13000"/>
              <a:buNone/>
              <a:defRPr sz="13000">
                <a:solidFill>
                  <a:schemeClr val="accent3"/>
                </a:solidFill>
              </a:defRPr>
            </a:lvl5pPr>
            <a:lvl6pPr lvl="5" algn="ctr">
              <a:lnSpc>
                <a:spcPct val="100000"/>
              </a:lnSpc>
              <a:spcBef>
                <a:spcPts val="0"/>
              </a:spcBef>
              <a:spcAft>
                <a:spcPts val="0"/>
              </a:spcAft>
              <a:buClr>
                <a:schemeClr val="accent3"/>
              </a:buClr>
              <a:buSzPts val="13000"/>
              <a:buNone/>
              <a:defRPr sz="13000">
                <a:solidFill>
                  <a:schemeClr val="accent3"/>
                </a:solidFill>
              </a:defRPr>
            </a:lvl6pPr>
            <a:lvl7pPr lvl="6" algn="ctr">
              <a:lnSpc>
                <a:spcPct val="100000"/>
              </a:lnSpc>
              <a:spcBef>
                <a:spcPts val="0"/>
              </a:spcBef>
              <a:spcAft>
                <a:spcPts val="0"/>
              </a:spcAft>
              <a:buClr>
                <a:schemeClr val="accent3"/>
              </a:buClr>
              <a:buSzPts val="13000"/>
              <a:buNone/>
              <a:defRPr sz="13000">
                <a:solidFill>
                  <a:schemeClr val="accent3"/>
                </a:solidFill>
              </a:defRPr>
            </a:lvl7pPr>
            <a:lvl8pPr lvl="7" algn="ctr">
              <a:lnSpc>
                <a:spcPct val="100000"/>
              </a:lnSpc>
              <a:spcBef>
                <a:spcPts val="0"/>
              </a:spcBef>
              <a:spcAft>
                <a:spcPts val="0"/>
              </a:spcAft>
              <a:buClr>
                <a:schemeClr val="accent3"/>
              </a:buClr>
              <a:buSzPts val="13000"/>
              <a:buNone/>
              <a:defRPr sz="13000">
                <a:solidFill>
                  <a:schemeClr val="accent3"/>
                </a:solidFill>
              </a:defRPr>
            </a:lvl8pPr>
            <a:lvl9pPr lvl="8" algn="ctr">
              <a:lnSpc>
                <a:spcPct val="100000"/>
              </a:lnSpc>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31"/>
          <p:cNvSpPr txBox="1"/>
          <p:nvPr>
            <p:ph idx="1" type="body"/>
          </p:nvPr>
        </p:nvSpPr>
        <p:spPr>
          <a:xfrm>
            <a:off x="311700" y="2995650"/>
            <a:ext cx="8520600" cy="10716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9" name="Google Shape;59;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23"/>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3"/>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4" name="Google Shape;24;p23"/>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5" name="Google Shape;25;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24"/>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4"/>
          <p:cNvSpPr txBox="1"/>
          <p:nvPr>
            <p:ph type="title"/>
          </p:nvPr>
        </p:nvSpPr>
        <p:spPr>
          <a:xfrm>
            <a:off x="311700" y="814800"/>
            <a:ext cx="8571300" cy="9420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29" name="Google Shape;29;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25"/>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32" name="Google Shape;32;p25"/>
          <p:cNvSpPr txBox="1"/>
          <p:nvPr>
            <p:ph idx="1" type="body"/>
          </p:nvPr>
        </p:nvSpPr>
        <p:spPr>
          <a:xfrm>
            <a:off x="311700" y="1266175"/>
            <a:ext cx="3999900" cy="33027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25"/>
          <p:cNvSpPr txBox="1"/>
          <p:nvPr>
            <p:ph idx="2" type="body"/>
          </p:nvPr>
        </p:nvSpPr>
        <p:spPr>
          <a:xfrm>
            <a:off x="4832400" y="1266175"/>
            <a:ext cx="3999900" cy="33027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26"/>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37" name="Google Shape;3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2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2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1" name="Google Shape;41;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28"/>
          <p:cNvSpPr txBox="1"/>
          <p:nvPr>
            <p:ph type="title"/>
          </p:nvPr>
        </p:nvSpPr>
        <p:spPr>
          <a:xfrm>
            <a:off x="490250" y="526350"/>
            <a:ext cx="56136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dk2"/>
              </a:buClr>
              <a:buSzPts val="5400"/>
              <a:buNone/>
              <a:defRPr b="0" sz="5400">
                <a:solidFill>
                  <a:schemeClr val="dk2"/>
                </a:solidFill>
              </a:defRPr>
            </a:lvl1pPr>
            <a:lvl2pPr lvl="1" algn="l">
              <a:lnSpc>
                <a:spcPct val="100000"/>
              </a:lnSpc>
              <a:spcBef>
                <a:spcPts val="0"/>
              </a:spcBef>
              <a:spcAft>
                <a:spcPts val="0"/>
              </a:spcAft>
              <a:buClr>
                <a:schemeClr val="dk2"/>
              </a:buClr>
              <a:buSzPts val="5400"/>
              <a:buNone/>
              <a:defRPr b="0" sz="5400">
                <a:solidFill>
                  <a:schemeClr val="dk2"/>
                </a:solidFill>
              </a:defRPr>
            </a:lvl2pPr>
            <a:lvl3pPr lvl="2" algn="l">
              <a:lnSpc>
                <a:spcPct val="100000"/>
              </a:lnSpc>
              <a:spcBef>
                <a:spcPts val="0"/>
              </a:spcBef>
              <a:spcAft>
                <a:spcPts val="0"/>
              </a:spcAft>
              <a:buClr>
                <a:schemeClr val="dk2"/>
              </a:buClr>
              <a:buSzPts val="5400"/>
              <a:buNone/>
              <a:defRPr b="0" sz="5400">
                <a:solidFill>
                  <a:schemeClr val="dk2"/>
                </a:solidFill>
              </a:defRPr>
            </a:lvl3pPr>
            <a:lvl4pPr lvl="3" algn="l">
              <a:lnSpc>
                <a:spcPct val="100000"/>
              </a:lnSpc>
              <a:spcBef>
                <a:spcPts val="0"/>
              </a:spcBef>
              <a:spcAft>
                <a:spcPts val="0"/>
              </a:spcAft>
              <a:buClr>
                <a:schemeClr val="dk2"/>
              </a:buClr>
              <a:buSzPts val="5400"/>
              <a:buNone/>
              <a:defRPr b="0" sz="5400">
                <a:solidFill>
                  <a:schemeClr val="dk2"/>
                </a:solidFill>
              </a:defRPr>
            </a:lvl4pPr>
            <a:lvl5pPr lvl="4" algn="l">
              <a:lnSpc>
                <a:spcPct val="100000"/>
              </a:lnSpc>
              <a:spcBef>
                <a:spcPts val="0"/>
              </a:spcBef>
              <a:spcAft>
                <a:spcPts val="0"/>
              </a:spcAft>
              <a:buClr>
                <a:schemeClr val="dk2"/>
              </a:buClr>
              <a:buSzPts val="5400"/>
              <a:buNone/>
              <a:defRPr b="0" sz="5400">
                <a:solidFill>
                  <a:schemeClr val="dk2"/>
                </a:solidFill>
              </a:defRPr>
            </a:lvl5pPr>
            <a:lvl6pPr lvl="5" algn="l">
              <a:lnSpc>
                <a:spcPct val="100000"/>
              </a:lnSpc>
              <a:spcBef>
                <a:spcPts val="0"/>
              </a:spcBef>
              <a:spcAft>
                <a:spcPts val="0"/>
              </a:spcAft>
              <a:buClr>
                <a:schemeClr val="dk2"/>
              </a:buClr>
              <a:buSzPts val="5400"/>
              <a:buNone/>
              <a:defRPr b="0" sz="5400">
                <a:solidFill>
                  <a:schemeClr val="dk2"/>
                </a:solidFill>
              </a:defRPr>
            </a:lvl6pPr>
            <a:lvl7pPr lvl="6" algn="l">
              <a:lnSpc>
                <a:spcPct val="100000"/>
              </a:lnSpc>
              <a:spcBef>
                <a:spcPts val="0"/>
              </a:spcBef>
              <a:spcAft>
                <a:spcPts val="0"/>
              </a:spcAft>
              <a:buClr>
                <a:schemeClr val="dk2"/>
              </a:buClr>
              <a:buSzPts val="5400"/>
              <a:buNone/>
              <a:defRPr b="0" sz="5400">
                <a:solidFill>
                  <a:schemeClr val="dk2"/>
                </a:solidFill>
              </a:defRPr>
            </a:lvl7pPr>
            <a:lvl8pPr lvl="7" algn="l">
              <a:lnSpc>
                <a:spcPct val="100000"/>
              </a:lnSpc>
              <a:spcBef>
                <a:spcPts val="0"/>
              </a:spcBef>
              <a:spcAft>
                <a:spcPts val="0"/>
              </a:spcAft>
              <a:buClr>
                <a:schemeClr val="dk2"/>
              </a:buClr>
              <a:buSzPts val="5400"/>
              <a:buNone/>
              <a:defRPr b="0" sz="5400">
                <a:solidFill>
                  <a:schemeClr val="dk2"/>
                </a:solidFill>
              </a:defRPr>
            </a:lvl8pPr>
            <a:lvl9pPr lvl="8" algn="l">
              <a:lnSpc>
                <a:spcPct val="100000"/>
              </a:lnSpc>
              <a:spcBef>
                <a:spcPts val="0"/>
              </a:spcBef>
              <a:spcAft>
                <a:spcPts val="0"/>
              </a:spcAft>
              <a:buClr>
                <a:schemeClr val="dk2"/>
              </a:buClr>
              <a:buSzPts val="5400"/>
              <a:buNone/>
              <a:defRPr b="0" sz="5400">
                <a:solidFill>
                  <a:schemeClr val="dk2"/>
                </a:solidFill>
              </a:defRPr>
            </a:lvl9pPr>
          </a:lstStyle>
          <a:p/>
        </p:txBody>
      </p:sp>
      <p:sp>
        <p:nvSpPr>
          <p:cNvPr id="44" name="Google Shape;44;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2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 name="Google Shape;47;p2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29"/>
          <p:cNvSpPr txBox="1"/>
          <p:nvPr>
            <p:ph type="title"/>
          </p:nvPr>
        </p:nvSpPr>
        <p:spPr>
          <a:xfrm>
            <a:off x="265500" y="1039675"/>
            <a:ext cx="4045200" cy="16758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9" name="Google Shape;49;p29"/>
          <p:cNvSpPr txBox="1"/>
          <p:nvPr>
            <p:ph idx="1" type="subTitle"/>
          </p:nvPr>
        </p:nvSpPr>
        <p:spPr>
          <a:xfrm>
            <a:off x="265500" y="27268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29"/>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51" name="Google Shape;51;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30"/>
          <p:cNvSpPr txBox="1"/>
          <p:nvPr>
            <p:ph idx="1" type="body"/>
          </p:nvPr>
        </p:nvSpPr>
        <p:spPr>
          <a:xfrm>
            <a:off x="311700" y="423072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2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1pPr>
            <a:lvl2pPr lvl="1"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2pPr>
            <a:lvl3pPr lvl="2"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3pPr>
            <a:lvl4pPr lvl="3"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4pPr>
            <a:lvl5pPr lvl="4"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5pPr>
            <a:lvl6pPr lvl="5"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6pPr>
            <a:lvl7pPr lvl="6"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7pPr>
            <a:lvl8pPr lvl="7"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8pPr>
            <a:lvl9pPr lvl="8"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9pPr>
          </a:lstStyle>
          <a:p/>
        </p:txBody>
      </p:sp>
      <p:sp>
        <p:nvSpPr>
          <p:cNvPr id="7" name="Google Shape;7;p2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Open Sans"/>
              <a:buChar char="●"/>
              <a:defRPr b="0" i="0" sz="1800" u="none" cap="none" strike="noStrike">
                <a:solidFill>
                  <a:schemeClr val="dk2"/>
                </a:solidFill>
                <a:latin typeface="Open Sans"/>
                <a:ea typeface="Open Sans"/>
                <a:cs typeface="Open Sans"/>
                <a:sym typeface="Open Sans"/>
              </a:defRPr>
            </a:lvl1pPr>
            <a:lvl2pPr indent="-317500" lvl="1" marL="914400" marR="0" rtl="0" algn="l">
              <a:lnSpc>
                <a:spcPct val="115000"/>
              </a:lnSpc>
              <a:spcBef>
                <a:spcPts val="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2pPr>
            <a:lvl3pPr indent="-317500" lvl="2" marL="1371600" marR="0" rtl="0" algn="l">
              <a:lnSpc>
                <a:spcPct val="115000"/>
              </a:lnSpc>
              <a:spcBef>
                <a:spcPts val="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3pPr>
            <a:lvl4pPr indent="-317500" lvl="3" marL="1828800" marR="0" rtl="0" algn="l">
              <a:lnSpc>
                <a:spcPct val="115000"/>
              </a:lnSpc>
              <a:spcBef>
                <a:spcPts val="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4pPr>
            <a:lvl5pPr indent="-317500" lvl="4" marL="2286000" marR="0" rtl="0" algn="l">
              <a:lnSpc>
                <a:spcPct val="115000"/>
              </a:lnSpc>
              <a:spcBef>
                <a:spcPts val="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5pPr>
            <a:lvl6pPr indent="-317500" lvl="5" marL="2743200" marR="0" rtl="0" algn="l">
              <a:lnSpc>
                <a:spcPct val="115000"/>
              </a:lnSpc>
              <a:spcBef>
                <a:spcPts val="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6pPr>
            <a:lvl7pPr indent="-317500" lvl="6" marL="3200400" marR="0" rtl="0" algn="l">
              <a:lnSpc>
                <a:spcPct val="115000"/>
              </a:lnSpc>
              <a:spcBef>
                <a:spcPts val="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7pPr>
            <a:lvl8pPr indent="-317500" lvl="7" marL="3657600" marR="0" rtl="0" algn="l">
              <a:lnSpc>
                <a:spcPct val="115000"/>
              </a:lnSpc>
              <a:spcBef>
                <a:spcPts val="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8pPr>
            <a:lvl9pPr indent="-317500" lvl="8" marL="4114800" marR="0" rtl="0" algn="l">
              <a:lnSpc>
                <a:spcPct val="115000"/>
              </a:lnSpc>
              <a:spcBef>
                <a:spcPts val="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9pPr>
          </a:lstStyle>
          <a:p/>
        </p:txBody>
      </p:sp>
      <p:sp>
        <p:nvSpPr>
          <p:cNvPr id="8" name="Google Shape;8;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0.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6.png"/><Relationship Id="rId4" Type="http://schemas.openxmlformats.org/officeDocument/2006/relationships/image" Target="../media/image24.png"/><Relationship Id="rId5"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7.png"/><Relationship Id="rId4" Type="http://schemas.openxmlformats.org/officeDocument/2006/relationships/image" Target="../media/image21.png"/><Relationship Id="rId5" Type="http://schemas.openxmlformats.org/officeDocument/2006/relationships/image" Target="../media/image34.png"/><Relationship Id="rId6"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8.png"/><Relationship Id="rId4" Type="http://schemas.openxmlformats.org/officeDocument/2006/relationships/image" Target="../media/image25.png"/><Relationship Id="rId5"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3.png"/><Relationship Id="rId4" Type="http://schemas.openxmlformats.org/officeDocument/2006/relationships/image" Target="../media/image32.png"/><Relationship Id="rId5" Type="http://schemas.openxmlformats.org/officeDocument/2006/relationships/image" Target="../media/image3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7.png"/><Relationship Id="rId4" Type="http://schemas.openxmlformats.org/officeDocument/2006/relationships/image" Target="../media/image38.png"/><Relationship Id="rId5" Type="http://schemas.openxmlformats.org/officeDocument/2006/relationships/image" Target="../media/image4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0.png"/><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20.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
          <p:cNvSpPr txBox="1"/>
          <p:nvPr>
            <p:ph type="ctrTitle"/>
          </p:nvPr>
        </p:nvSpPr>
        <p:spPr>
          <a:xfrm>
            <a:off x="1004150" y="1751764"/>
            <a:ext cx="7136700" cy="10224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400"/>
              <a:buNone/>
            </a:pPr>
            <a:r>
              <a:rPr lang="en"/>
              <a:t>Airline Satisfaction</a:t>
            </a:r>
            <a:endParaRPr/>
          </a:p>
        </p:txBody>
      </p:sp>
      <p:sp>
        <p:nvSpPr>
          <p:cNvPr id="67" name="Google Shape;67;p1"/>
          <p:cNvSpPr txBox="1"/>
          <p:nvPr>
            <p:ph idx="1" type="subTitle"/>
          </p:nvPr>
        </p:nvSpPr>
        <p:spPr>
          <a:xfrm>
            <a:off x="2137225" y="2850047"/>
            <a:ext cx="4870500" cy="5490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lang="en"/>
              <a:t>Classification Project</a:t>
            </a:r>
            <a:endParaRPr/>
          </a:p>
        </p:txBody>
      </p:sp>
      <p:sp>
        <p:nvSpPr>
          <p:cNvPr id="68" name="Google Shape;68;p1"/>
          <p:cNvSpPr txBox="1"/>
          <p:nvPr>
            <p:ph idx="1" type="subTitle"/>
          </p:nvPr>
        </p:nvSpPr>
        <p:spPr>
          <a:xfrm>
            <a:off x="1500200" y="3201300"/>
            <a:ext cx="5665800" cy="8841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05"/>
              <a:buNone/>
            </a:pPr>
            <a:r>
              <a:rPr lang="en" sz="1225"/>
              <a:t>Gottesman Nir</a:t>
            </a:r>
            <a:endParaRPr sz="1225"/>
          </a:p>
          <a:p>
            <a:pPr indent="0" lvl="0" marL="0" rtl="0" algn="l">
              <a:lnSpc>
                <a:spcPct val="80000"/>
              </a:lnSpc>
              <a:spcBef>
                <a:spcPts val="0"/>
              </a:spcBef>
              <a:spcAft>
                <a:spcPts val="0"/>
              </a:spcAft>
              <a:buSzPts val="605"/>
              <a:buNone/>
            </a:pPr>
            <a:r>
              <a:rPr lang="en" sz="1225"/>
              <a:t>Musly Itzik </a:t>
            </a:r>
            <a:endParaRPr sz="1225"/>
          </a:p>
          <a:p>
            <a:pPr indent="0" lvl="0" marL="0" rtl="0" algn="l">
              <a:lnSpc>
                <a:spcPct val="80000"/>
              </a:lnSpc>
              <a:spcBef>
                <a:spcPts val="0"/>
              </a:spcBef>
              <a:spcAft>
                <a:spcPts val="0"/>
              </a:spcAft>
              <a:buClr>
                <a:srgbClr val="000000"/>
              </a:buClr>
              <a:buSzPts val="605"/>
              <a:buFont typeface="Arial"/>
              <a:buNone/>
            </a:pPr>
            <a:r>
              <a:rPr lang="en" sz="1225"/>
              <a:t>Rigler Gili</a:t>
            </a:r>
            <a:endParaRPr sz="1225"/>
          </a:p>
          <a:p>
            <a:pPr indent="0" lvl="0" marL="0" rtl="0" algn="l">
              <a:lnSpc>
                <a:spcPct val="80000"/>
              </a:lnSpc>
              <a:spcBef>
                <a:spcPts val="0"/>
              </a:spcBef>
              <a:spcAft>
                <a:spcPts val="0"/>
              </a:spcAft>
              <a:buSzPts val="605"/>
              <a:buNone/>
            </a:pPr>
            <a:r>
              <a:rPr lang="en" sz="1225"/>
              <a:t>Shtein Anna Liya</a:t>
            </a:r>
            <a:endParaRPr sz="1225"/>
          </a:p>
          <a:p>
            <a:pPr indent="0" lvl="0" marL="0" rtl="0" algn="l">
              <a:lnSpc>
                <a:spcPct val="80000"/>
              </a:lnSpc>
              <a:spcBef>
                <a:spcPts val="0"/>
              </a:spcBef>
              <a:spcAft>
                <a:spcPts val="0"/>
              </a:spcAft>
              <a:buSzPts val="605"/>
              <a:buNone/>
            </a:pPr>
            <a:r>
              <a:t/>
            </a:r>
            <a:endParaRPr sz="1225"/>
          </a:p>
          <a:p>
            <a:pPr indent="0" lvl="0" marL="0" rtl="0" algn="l">
              <a:lnSpc>
                <a:spcPct val="80000"/>
              </a:lnSpc>
              <a:spcBef>
                <a:spcPts val="0"/>
              </a:spcBef>
              <a:spcAft>
                <a:spcPts val="0"/>
              </a:spcAft>
              <a:buSzPts val="605"/>
              <a:buNone/>
            </a:pPr>
            <a:r>
              <a:t/>
            </a:r>
            <a:endParaRPr sz="1225"/>
          </a:p>
          <a:p>
            <a:pPr indent="0" lvl="0" marL="0" rtl="0" algn="l">
              <a:lnSpc>
                <a:spcPct val="80000"/>
              </a:lnSpc>
              <a:spcBef>
                <a:spcPts val="0"/>
              </a:spcBef>
              <a:spcAft>
                <a:spcPts val="0"/>
              </a:spcAft>
              <a:buSzPts val="605"/>
              <a:buNone/>
            </a:pPr>
            <a:r>
              <a:t/>
            </a:r>
            <a:endParaRPr sz="1225"/>
          </a:p>
          <a:p>
            <a:pPr indent="0" lvl="0" marL="0" rtl="0" algn="l">
              <a:lnSpc>
                <a:spcPct val="80000"/>
              </a:lnSpc>
              <a:spcBef>
                <a:spcPts val="0"/>
              </a:spcBef>
              <a:spcAft>
                <a:spcPts val="0"/>
              </a:spcAft>
              <a:buSzPts val="605"/>
              <a:buNone/>
            </a:pPr>
            <a:r>
              <a:t/>
            </a:r>
            <a:endParaRPr sz="1225"/>
          </a:p>
          <a:p>
            <a:pPr indent="0" lvl="0" marL="0" rtl="0" algn="l">
              <a:lnSpc>
                <a:spcPct val="80000"/>
              </a:lnSpc>
              <a:spcBef>
                <a:spcPts val="0"/>
              </a:spcBef>
              <a:spcAft>
                <a:spcPts val="0"/>
              </a:spcAft>
              <a:buSzPts val="605"/>
              <a:buNone/>
            </a:pPr>
            <a:r>
              <a:t/>
            </a:r>
            <a:endParaRPr sz="1225"/>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0"/>
          <p:cNvSpPr txBox="1"/>
          <p:nvPr>
            <p:ph idx="1" type="body"/>
          </p:nvPr>
        </p:nvSpPr>
        <p:spPr>
          <a:xfrm>
            <a:off x="354000" y="562550"/>
            <a:ext cx="4218000" cy="149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We see similar correlation between the customers’ grading of inflight entertainment and their overall satisfaction.</a:t>
            </a:r>
            <a:endParaRPr/>
          </a:p>
        </p:txBody>
      </p:sp>
      <p:pic>
        <p:nvPicPr>
          <p:cNvPr id="137" name="Google Shape;137;p10"/>
          <p:cNvPicPr preferRelativeResize="0"/>
          <p:nvPr/>
        </p:nvPicPr>
        <p:blipFill rotWithShape="1">
          <a:blip r:embed="rId3">
            <a:alphaModFix/>
          </a:blip>
          <a:srcRect b="0" l="0" r="0" t="0"/>
          <a:stretch/>
        </p:blipFill>
        <p:spPr>
          <a:xfrm>
            <a:off x="4688900" y="1266325"/>
            <a:ext cx="4143401" cy="3488900"/>
          </a:xfrm>
          <a:prstGeom prst="rect">
            <a:avLst/>
          </a:prstGeom>
          <a:noFill/>
          <a:ln>
            <a:noFill/>
          </a:ln>
        </p:spPr>
      </p:pic>
      <p:pic>
        <p:nvPicPr>
          <p:cNvPr id="138" name="Google Shape;138;p10"/>
          <p:cNvPicPr preferRelativeResize="0"/>
          <p:nvPr/>
        </p:nvPicPr>
        <p:blipFill rotWithShape="1">
          <a:blip r:embed="rId4">
            <a:alphaModFix/>
          </a:blip>
          <a:srcRect b="0" l="0" r="0" t="0"/>
          <a:stretch/>
        </p:blipFill>
        <p:spPr>
          <a:xfrm>
            <a:off x="354000" y="2179225"/>
            <a:ext cx="3194675" cy="22299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11"/>
          <p:cNvPicPr preferRelativeResize="0"/>
          <p:nvPr/>
        </p:nvPicPr>
        <p:blipFill rotWithShape="1">
          <a:blip r:embed="rId3">
            <a:alphaModFix/>
          </a:blip>
          <a:srcRect b="0" l="0" r="0" t="0"/>
          <a:stretch/>
        </p:blipFill>
        <p:spPr>
          <a:xfrm>
            <a:off x="6044800" y="121649"/>
            <a:ext cx="3024349" cy="1675200"/>
          </a:xfrm>
          <a:prstGeom prst="rect">
            <a:avLst/>
          </a:prstGeom>
          <a:noFill/>
          <a:ln>
            <a:noFill/>
          </a:ln>
        </p:spPr>
      </p:pic>
      <p:sp>
        <p:nvSpPr>
          <p:cNvPr id="144" name="Google Shape;144;p1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EDA Conclusions :</a:t>
            </a:r>
            <a:endParaRPr/>
          </a:p>
          <a:p>
            <a:pPr indent="0" lvl="0" marL="0" rtl="0" algn="l">
              <a:lnSpc>
                <a:spcPct val="100000"/>
              </a:lnSpc>
              <a:spcBef>
                <a:spcPts val="0"/>
              </a:spcBef>
              <a:spcAft>
                <a:spcPts val="0"/>
              </a:spcAft>
              <a:buSzPct val="111111"/>
              <a:buNone/>
            </a:pPr>
            <a:r>
              <a:t/>
            </a:r>
            <a:endParaRPr/>
          </a:p>
        </p:txBody>
      </p:sp>
      <p:sp>
        <p:nvSpPr>
          <p:cNvPr id="145" name="Google Shape;145;p11"/>
          <p:cNvSpPr txBox="1"/>
          <p:nvPr>
            <p:ph idx="1" type="body"/>
          </p:nvPr>
        </p:nvSpPr>
        <p:spPr>
          <a:xfrm>
            <a:off x="311700" y="1040675"/>
            <a:ext cx="8520600" cy="35283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70000"/>
              </a:lnSpc>
              <a:spcBef>
                <a:spcPts val="0"/>
              </a:spcBef>
              <a:spcAft>
                <a:spcPts val="0"/>
              </a:spcAft>
              <a:buSzPct val="185328"/>
              <a:buNone/>
            </a:pPr>
            <a:r>
              <a:t/>
            </a:r>
            <a:endParaRPr sz="1050">
              <a:solidFill>
                <a:srgbClr val="000000"/>
              </a:solidFill>
              <a:latin typeface="Arial"/>
              <a:ea typeface="Arial"/>
              <a:cs typeface="Arial"/>
              <a:sym typeface="Arial"/>
            </a:endParaRPr>
          </a:p>
          <a:p>
            <a:pPr indent="-290289" lvl="0" marL="736600" marR="279400" rtl="0" algn="l">
              <a:lnSpc>
                <a:spcPct val="115000"/>
              </a:lnSpc>
              <a:spcBef>
                <a:spcPts val="120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sample is more or less balanced </a:t>
            </a:r>
            <a:r>
              <a:rPr i="1" lang="en" sz="1050">
                <a:solidFill>
                  <a:srgbClr val="000000"/>
                </a:solidFill>
                <a:latin typeface="Arial"/>
                <a:ea typeface="Arial"/>
                <a:cs typeface="Arial"/>
                <a:sym typeface="Arial"/>
              </a:rPr>
              <a:t>(56.7% on 43.3%) in terms of overall satisfaction</a:t>
            </a:r>
            <a:r>
              <a:rPr lang="en" sz="1050">
                <a:solidFill>
                  <a:srgbClr val="000000"/>
                </a:solidFill>
                <a:latin typeface="Arial"/>
                <a:ea typeface="Arial"/>
                <a:cs typeface="Arial"/>
                <a:sym typeface="Arial"/>
              </a:rPr>
              <a:t>.</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number of men and women in this sample is approximately the same.</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vast majority of the airline's customers are repeat customers.</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Most of our clients flew for business rather than personal reasons.</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About half of the passengers were in business class.</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More than 60% of passengers were satisfied with the luggage transportation service (rating 4-5 out of 5).</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More than 50% of passengers were comfortable sitting in their seats (rated 4-5 out of 5).</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There was a strong correlation </a:t>
            </a:r>
            <a:r>
              <a:rPr i="1" lang="en" sz="1050">
                <a:solidFill>
                  <a:srgbClr val="000000"/>
                </a:solidFill>
                <a:latin typeface="Arial"/>
                <a:ea typeface="Arial"/>
                <a:cs typeface="Arial"/>
                <a:sym typeface="Arial"/>
              </a:rPr>
              <a:t>(96%)</a:t>
            </a:r>
            <a:r>
              <a:rPr lang="en" sz="1050">
                <a:solidFill>
                  <a:srgbClr val="000000"/>
                </a:solidFill>
                <a:latin typeface="Arial"/>
                <a:ea typeface="Arial"/>
                <a:cs typeface="Arial"/>
                <a:sym typeface="Arial"/>
              </a:rPr>
              <a:t> between the features 'Departure delay in minutes' and 'Arrival delay in minutes' (which is quite logical ).</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Most of the airline's regular customers are between the ages of 30 and 50 (averaging a little over 40). The age range for non-regular customers is slightly smaller (from 25 to 40 years old, with an average of slightly less than 30).</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Customers whose flight distance is long tend to fly in business class.</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more distance an airplane passenger travels (respectively, the longer they are in flight), the more satisfied they are with in-flight entertainment and extra legroom (on average).</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Most of the passengers who flew in Economy Plus or Economy Class were dissatisfied with the flight, and those who were lucky enough to fly in Business Class were satisfied.</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Almost all passengers who rated the wifi service 5 out of 5 were satisfied with the flight.</a:t>
            </a:r>
            <a:endParaRPr sz="1050">
              <a:solidFill>
                <a:srgbClr val="000000"/>
              </a:solidFill>
              <a:latin typeface="Arial"/>
              <a:ea typeface="Arial"/>
              <a:cs typeface="Arial"/>
              <a:sym typeface="Arial"/>
            </a:endParaRPr>
          </a:p>
          <a:p>
            <a:pPr indent="-290289" lvl="0" marL="736600" marR="279400" rtl="0" algn="l">
              <a:lnSpc>
                <a:spcPct val="115000"/>
              </a:lnSpc>
              <a:spcBef>
                <a:spcPts val="0"/>
              </a:spcBef>
              <a:spcAft>
                <a:spcPts val="0"/>
              </a:spcAft>
              <a:buClr>
                <a:srgbClr val="000000"/>
              </a:buClr>
              <a:buSzPct val="100000"/>
              <a:buFont typeface="Arial"/>
              <a:buChar char="●"/>
            </a:pPr>
            <a:r>
              <a:rPr lang="en" sz="1050">
                <a:solidFill>
                  <a:srgbClr val="000000"/>
                </a:solidFill>
                <a:latin typeface="Arial"/>
                <a:ea typeface="Arial"/>
                <a:cs typeface="Arial"/>
                <a:sym typeface="Arial"/>
              </a:rPr>
              <a:t>The majority of passengers who rated the comfort of the seats and the extra legroom at 4 and 5 points out of 5 were satisfied with the flight.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2"/>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SzPct val="210526"/>
              <a:buNone/>
            </a:pPr>
            <a:r>
              <a:rPr lang="en" sz="1900"/>
              <a:t>Classification Models</a:t>
            </a:r>
            <a:endParaRPr sz="1900"/>
          </a:p>
          <a:p>
            <a:pPr indent="0" lvl="0" marL="0" rtl="0" algn="l">
              <a:lnSpc>
                <a:spcPct val="100000"/>
              </a:lnSpc>
              <a:spcBef>
                <a:spcPts val="0"/>
              </a:spcBef>
              <a:spcAft>
                <a:spcPts val="0"/>
              </a:spcAft>
              <a:buSzPct val="111111"/>
              <a:buNone/>
            </a:pPr>
            <a:r>
              <a:t/>
            </a:r>
            <a:endParaRPr/>
          </a:p>
        </p:txBody>
      </p:sp>
      <p:pic>
        <p:nvPicPr>
          <p:cNvPr id="151" name="Google Shape;151;p12"/>
          <p:cNvPicPr preferRelativeResize="0"/>
          <p:nvPr/>
        </p:nvPicPr>
        <p:blipFill rotWithShape="1">
          <a:blip r:embed="rId3">
            <a:alphaModFix/>
          </a:blip>
          <a:srcRect b="0" l="0" r="0" t="0"/>
          <a:stretch/>
        </p:blipFill>
        <p:spPr>
          <a:xfrm>
            <a:off x="6730750" y="215700"/>
            <a:ext cx="2248874" cy="2248874"/>
          </a:xfrm>
          <a:prstGeom prst="rect">
            <a:avLst/>
          </a:prstGeom>
          <a:noFill/>
          <a:ln>
            <a:noFill/>
          </a:ln>
        </p:spPr>
      </p:pic>
      <p:sp>
        <p:nvSpPr>
          <p:cNvPr id="152" name="Google Shape;152;p12"/>
          <p:cNvSpPr txBox="1"/>
          <p:nvPr/>
        </p:nvSpPr>
        <p:spPr>
          <a:xfrm>
            <a:off x="311700" y="863950"/>
            <a:ext cx="2628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Logistic Regression</a:t>
            </a:r>
            <a:endParaRPr b="0" i="0" sz="1400" u="none" cap="none" strike="noStrike">
              <a:solidFill>
                <a:srgbClr val="000000"/>
              </a:solidFill>
              <a:latin typeface="Open Sans"/>
              <a:ea typeface="Open Sans"/>
              <a:cs typeface="Open Sans"/>
              <a:sym typeface="Open Sans"/>
            </a:endParaRPr>
          </a:p>
        </p:txBody>
      </p:sp>
      <p:pic>
        <p:nvPicPr>
          <p:cNvPr id="153" name="Google Shape;153;p12"/>
          <p:cNvPicPr preferRelativeResize="0"/>
          <p:nvPr/>
        </p:nvPicPr>
        <p:blipFill rotWithShape="1">
          <a:blip r:embed="rId4">
            <a:alphaModFix/>
          </a:blip>
          <a:srcRect b="0" l="0" r="0" t="0"/>
          <a:stretch/>
        </p:blipFill>
        <p:spPr>
          <a:xfrm>
            <a:off x="3823300" y="2738259"/>
            <a:ext cx="4407625" cy="2025566"/>
          </a:xfrm>
          <a:prstGeom prst="rect">
            <a:avLst/>
          </a:prstGeom>
          <a:noFill/>
          <a:ln>
            <a:noFill/>
          </a:ln>
        </p:spPr>
      </p:pic>
      <p:pic>
        <p:nvPicPr>
          <p:cNvPr id="154" name="Google Shape;154;p12"/>
          <p:cNvPicPr preferRelativeResize="0"/>
          <p:nvPr/>
        </p:nvPicPr>
        <p:blipFill rotWithShape="1">
          <a:blip r:embed="rId5">
            <a:alphaModFix/>
          </a:blip>
          <a:srcRect b="0" l="0" r="0" t="0"/>
          <a:stretch/>
        </p:blipFill>
        <p:spPr>
          <a:xfrm>
            <a:off x="311688" y="1189275"/>
            <a:ext cx="2686329" cy="3574550"/>
          </a:xfrm>
          <a:prstGeom prst="rect">
            <a:avLst/>
          </a:prstGeom>
          <a:noFill/>
          <a:ln>
            <a:noFill/>
          </a:ln>
        </p:spPr>
      </p:pic>
      <p:pic>
        <p:nvPicPr>
          <p:cNvPr id="155" name="Google Shape;155;p12"/>
          <p:cNvPicPr preferRelativeResize="0"/>
          <p:nvPr/>
        </p:nvPicPr>
        <p:blipFill rotWithShape="1">
          <a:blip r:embed="rId6">
            <a:alphaModFix/>
          </a:blip>
          <a:srcRect b="0" l="0" r="0" t="0"/>
          <a:stretch/>
        </p:blipFill>
        <p:spPr>
          <a:xfrm>
            <a:off x="2998025" y="325572"/>
            <a:ext cx="3476750" cy="2139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3"/>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p>
            <a:pPr indent="0" lvl="0" marL="0" rtl="0" algn="l">
              <a:lnSpc>
                <a:spcPct val="90000"/>
              </a:lnSpc>
              <a:spcBef>
                <a:spcPts val="1000"/>
              </a:spcBef>
              <a:spcAft>
                <a:spcPts val="0"/>
              </a:spcAft>
              <a:buSzPts val="3600"/>
              <a:buNone/>
            </a:pPr>
            <a:r>
              <a:rPr lang="en" sz="1900"/>
              <a:t>Classification Models</a:t>
            </a:r>
            <a:endParaRPr sz="1900"/>
          </a:p>
          <a:p>
            <a:pPr indent="0" lvl="0" marL="0" rtl="0" algn="l">
              <a:lnSpc>
                <a:spcPct val="115000"/>
              </a:lnSpc>
              <a:spcBef>
                <a:spcPts val="0"/>
              </a:spcBef>
              <a:spcAft>
                <a:spcPts val="0"/>
              </a:spcAft>
              <a:buSzPts val="3600"/>
              <a:buNone/>
            </a:pPr>
            <a:r>
              <a:t/>
            </a:r>
            <a:endParaRPr b="0" sz="1100">
              <a:solidFill>
                <a:srgbClr val="000000"/>
              </a:solidFill>
              <a:latin typeface="Arial"/>
              <a:ea typeface="Arial"/>
              <a:cs typeface="Arial"/>
              <a:sym typeface="Arial"/>
            </a:endParaRPr>
          </a:p>
        </p:txBody>
      </p:sp>
      <p:sp>
        <p:nvSpPr>
          <p:cNvPr id="161" name="Google Shape;161;p13"/>
          <p:cNvSpPr txBox="1"/>
          <p:nvPr>
            <p:ph idx="1" type="body"/>
          </p:nvPr>
        </p:nvSpPr>
        <p:spPr>
          <a:xfrm>
            <a:off x="311700" y="845900"/>
            <a:ext cx="2488800" cy="468300"/>
          </a:xfrm>
          <a:prstGeom prst="rect">
            <a:avLst/>
          </a:prstGeom>
          <a:noFill/>
          <a:ln>
            <a:noFill/>
          </a:ln>
        </p:spPr>
        <p:txBody>
          <a:bodyPr anchorCtr="0" anchor="t" bIns="91425" lIns="91425" spcFirstLastPara="1" rIns="91425" wrap="square" tIns="91425">
            <a:noAutofit/>
          </a:bodyPr>
          <a:lstStyle/>
          <a:p>
            <a:pPr indent="0" lvl="0" marL="0" rtl="0" algn="l">
              <a:lnSpc>
                <a:spcPct val="70000"/>
              </a:lnSpc>
              <a:spcBef>
                <a:spcPts val="500"/>
              </a:spcBef>
              <a:spcAft>
                <a:spcPts val="0"/>
              </a:spcAft>
              <a:buSzPts val="605"/>
              <a:buNone/>
            </a:pPr>
            <a:r>
              <a:rPr lang="en" sz="1335">
                <a:solidFill>
                  <a:srgbClr val="000000"/>
                </a:solidFill>
                <a:latin typeface="Arial"/>
                <a:ea typeface="Arial"/>
                <a:cs typeface="Arial"/>
                <a:sym typeface="Arial"/>
              </a:rPr>
              <a:t>Decision Tree Classifier</a:t>
            </a:r>
            <a:endParaRPr sz="1335">
              <a:solidFill>
                <a:srgbClr val="000000"/>
              </a:solidFill>
              <a:latin typeface="Arial"/>
              <a:ea typeface="Arial"/>
              <a:cs typeface="Arial"/>
              <a:sym typeface="Arial"/>
            </a:endParaRPr>
          </a:p>
          <a:p>
            <a:pPr indent="0" lvl="0" marL="0" rtl="0" algn="l">
              <a:lnSpc>
                <a:spcPct val="95000"/>
              </a:lnSpc>
              <a:spcBef>
                <a:spcPts val="0"/>
              </a:spcBef>
              <a:spcAft>
                <a:spcPts val="1200"/>
              </a:spcAft>
              <a:buSzPts val="605"/>
              <a:buNone/>
            </a:pPr>
            <a:r>
              <a:t/>
            </a:r>
            <a:endParaRPr sz="1045">
              <a:solidFill>
                <a:srgbClr val="000000"/>
              </a:solidFill>
              <a:latin typeface="Arial"/>
              <a:ea typeface="Arial"/>
              <a:cs typeface="Arial"/>
              <a:sym typeface="Arial"/>
            </a:endParaRPr>
          </a:p>
        </p:txBody>
      </p:sp>
      <p:pic>
        <p:nvPicPr>
          <p:cNvPr id="162" name="Google Shape;162;p13"/>
          <p:cNvPicPr preferRelativeResize="0"/>
          <p:nvPr/>
        </p:nvPicPr>
        <p:blipFill rotWithShape="1">
          <a:blip r:embed="rId3">
            <a:alphaModFix/>
          </a:blip>
          <a:srcRect b="0" l="0" r="0" t="0"/>
          <a:stretch/>
        </p:blipFill>
        <p:spPr>
          <a:xfrm>
            <a:off x="4543913" y="2542975"/>
            <a:ext cx="3089850" cy="2033125"/>
          </a:xfrm>
          <a:prstGeom prst="rect">
            <a:avLst/>
          </a:prstGeom>
          <a:noFill/>
          <a:ln>
            <a:noFill/>
          </a:ln>
        </p:spPr>
      </p:pic>
      <p:pic>
        <p:nvPicPr>
          <p:cNvPr id="163" name="Google Shape;163;p13"/>
          <p:cNvPicPr preferRelativeResize="0"/>
          <p:nvPr/>
        </p:nvPicPr>
        <p:blipFill rotWithShape="1">
          <a:blip r:embed="rId4">
            <a:alphaModFix/>
          </a:blip>
          <a:srcRect b="0" l="0" r="0" t="0"/>
          <a:stretch/>
        </p:blipFill>
        <p:spPr>
          <a:xfrm>
            <a:off x="168500" y="1314199"/>
            <a:ext cx="3163650" cy="3580375"/>
          </a:xfrm>
          <a:prstGeom prst="rect">
            <a:avLst/>
          </a:prstGeom>
          <a:noFill/>
          <a:ln>
            <a:noFill/>
          </a:ln>
        </p:spPr>
      </p:pic>
      <p:pic>
        <p:nvPicPr>
          <p:cNvPr id="164" name="Google Shape;164;p13"/>
          <p:cNvPicPr preferRelativeResize="0"/>
          <p:nvPr/>
        </p:nvPicPr>
        <p:blipFill rotWithShape="1">
          <a:blip r:embed="rId5">
            <a:alphaModFix/>
          </a:blip>
          <a:srcRect b="0" l="0" r="0" t="0"/>
          <a:stretch/>
        </p:blipFill>
        <p:spPr>
          <a:xfrm>
            <a:off x="4417188" y="665013"/>
            <a:ext cx="3343275" cy="1533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4"/>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SzPct val="210526"/>
              <a:buNone/>
            </a:pPr>
            <a:r>
              <a:rPr lang="en" sz="1900"/>
              <a:t>Classification Models</a:t>
            </a:r>
            <a:endParaRPr sz="1900"/>
          </a:p>
          <a:p>
            <a:pPr indent="0" lvl="0" marL="0" rtl="0" algn="l">
              <a:lnSpc>
                <a:spcPct val="90000"/>
              </a:lnSpc>
              <a:spcBef>
                <a:spcPts val="1000"/>
              </a:spcBef>
              <a:spcAft>
                <a:spcPts val="0"/>
              </a:spcAft>
              <a:buSzPct val="210526"/>
              <a:buNone/>
            </a:pPr>
            <a:r>
              <a:t/>
            </a:r>
            <a:endParaRPr sz="1900"/>
          </a:p>
          <a:p>
            <a:pPr indent="0" lvl="0" marL="0" rtl="0" algn="l">
              <a:lnSpc>
                <a:spcPct val="90000"/>
              </a:lnSpc>
              <a:spcBef>
                <a:spcPts val="1000"/>
              </a:spcBef>
              <a:spcAft>
                <a:spcPts val="0"/>
              </a:spcAft>
              <a:buSzPct val="210526"/>
              <a:buNone/>
            </a:pPr>
            <a:r>
              <a:t/>
            </a:r>
            <a:endParaRPr b="0" sz="1900">
              <a:solidFill>
                <a:srgbClr val="000000"/>
              </a:solidFill>
              <a:latin typeface="Arial"/>
              <a:ea typeface="Arial"/>
              <a:cs typeface="Arial"/>
              <a:sym typeface="Arial"/>
            </a:endParaRPr>
          </a:p>
          <a:p>
            <a:pPr indent="0" lvl="0" marL="0" rtl="0" algn="l">
              <a:lnSpc>
                <a:spcPct val="100000"/>
              </a:lnSpc>
              <a:spcBef>
                <a:spcPts val="0"/>
              </a:spcBef>
              <a:spcAft>
                <a:spcPts val="0"/>
              </a:spcAft>
              <a:buSzPct val="111111"/>
              <a:buNone/>
            </a:pPr>
            <a:r>
              <a:t/>
            </a:r>
            <a:endParaRPr/>
          </a:p>
        </p:txBody>
      </p:sp>
      <p:sp>
        <p:nvSpPr>
          <p:cNvPr id="170" name="Google Shape;170;p14"/>
          <p:cNvSpPr txBox="1"/>
          <p:nvPr>
            <p:ph idx="1" type="body"/>
          </p:nvPr>
        </p:nvSpPr>
        <p:spPr>
          <a:xfrm>
            <a:off x="274700" y="841975"/>
            <a:ext cx="8520600" cy="507000"/>
          </a:xfrm>
          <a:prstGeom prst="rect">
            <a:avLst/>
          </a:prstGeom>
          <a:noFill/>
          <a:ln>
            <a:noFill/>
          </a:ln>
        </p:spPr>
        <p:txBody>
          <a:bodyPr anchorCtr="0" anchor="t" bIns="91425" lIns="91425" spcFirstLastPara="1" rIns="91425" wrap="square" tIns="91425">
            <a:normAutofit/>
          </a:bodyPr>
          <a:lstStyle/>
          <a:p>
            <a:pPr indent="0" lvl="0" marL="0" rtl="0" algn="l">
              <a:lnSpc>
                <a:spcPct val="90000"/>
              </a:lnSpc>
              <a:spcBef>
                <a:spcPts val="500"/>
              </a:spcBef>
              <a:spcAft>
                <a:spcPts val="0"/>
              </a:spcAft>
              <a:buSzPts val="1800"/>
              <a:buNone/>
            </a:pPr>
            <a:r>
              <a:rPr lang="en" sz="1700">
                <a:solidFill>
                  <a:srgbClr val="000000"/>
                </a:solidFill>
                <a:latin typeface="Arial"/>
                <a:ea typeface="Arial"/>
                <a:cs typeface="Arial"/>
                <a:sym typeface="Arial"/>
              </a:rPr>
              <a:t>Random Forest Classifier</a:t>
            </a:r>
            <a:endParaRPr sz="1700">
              <a:solidFill>
                <a:srgbClr val="000000"/>
              </a:solidFill>
              <a:latin typeface="Arial"/>
              <a:ea typeface="Arial"/>
              <a:cs typeface="Arial"/>
              <a:sym typeface="Arial"/>
            </a:endParaRPr>
          </a:p>
        </p:txBody>
      </p:sp>
      <p:pic>
        <p:nvPicPr>
          <p:cNvPr id="171" name="Google Shape;171;p14"/>
          <p:cNvPicPr preferRelativeResize="0"/>
          <p:nvPr/>
        </p:nvPicPr>
        <p:blipFill rotWithShape="1">
          <a:blip r:embed="rId3">
            <a:alphaModFix/>
          </a:blip>
          <a:srcRect b="0" l="0" r="0" t="0"/>
          <a:stretch/>
        </p:blipFill>
        <p:spPr>
          <a:xfrm>
            <a:off x="3013100" y="1219563"/>
            <a:ext cx="2507225" cy="1151575"/>
          </a:xfrm>
          <a:prstGeom prst="rect">
            <a:avLst/>
          </a:prstGeom>
          <a:noFill/>
          <a:ln>
            <a:noFill/>
          </a:ln>
        </p:spPr>
      </p:pic>
      <p:pic>
        <p:nvPicPr>
          <p:cNvPr id="172" name="Google Shape;172;p14"/>
          <p:cNvPicPr preferRelativeResize="0"/>
          <p:nvPr/>
        </p:nvPicPr>
        <p:blipFill rotWithShape="1">
          <a:blip r:embed="rId4">
            <a:alphaModFix/>
          </a:blip>
          <a:srcRect b="0" l="0" r="0" t="0"/>
          <a:stretch/>
        </p:blipFill>
        <p:spPr>
          <a:xfrm>
            <a:off x="274700" y="1348975"/>
            <a:ext cx="2884618" cy="3489725"/>
          </a:xfrm>
          <a:prstGeom prst="rect">
            <a:avLst/>
          </a:prstGeom>
          <a:noFill/>
          <a:ln>
            <a:noFill/>
          </a:ln>
        </p:spPr>
      </p:pic>
      <p:pic>
        <p:nvPicPr>
          <p:cNvPr id="173" name="Google Shape;173;p14"/>
          <p:cNvPicPr preferRelativeResize="0"/>
          <p:nvPr/>
        </p:nvPicPr>
        <p:blipFill rotWithShape="1">
          <a:blip r:embed="rId5">
            <a:alphaModFix/>
          </a:blip>
          <a:srcRect b="5087" l="0" r="0" t="0"/>
          <a:stretch/>
        </p:blipFill>
        <p:spPr>
          <a:xfrm>
            <a:off x="6062474" y="91675"/>
            <a:ext cx="2999150" cy="2370600"/>
          </a:xfrm>
          <a:prstGeom prst="rect">
            <a:avLst/>
          </a:prstGeom>
          <a:noFill/>
          <a:ln>
            <a:noFill/>
          </a:ln>
        </p:spPr>
      </p:pic>
      <p:pic>
        <p:nvPicPr>
          <p:cNvPr id="174" name="Google Shape;174;p14"/>
          <p:cNvPicPr preferRelativeResize="0"/>
          <p:nvPr/>
        </p:nvPicPr>
        <p:blipFill rotWithShape="1">
          <a:blip r:embed="rId6">
            <a:alphaModFix/>
          </a:blip>
          <a:srcRect b="0" l="0" r="0" t="0"/>
          <a:stretch/>
        </p:blipFill>
        <p:spPr>
          <a:xfrm>
            <a:off x="4390950" y="2694650"/>
            <a:ext cx="3724849" cy="2144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5"/>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SzPct val="210526"/>
              <a:buNone/>
            </a:pPr>
            <a:r>
              <a:rPr lang="en" sz="1900"/>
              <a:t>Classification Models</a:t>
            </a:r>
            <a:endParaRPr sz="1900"/>
          </a:p>
          <a:p>
            <a:pPr indent="0" lvl="0" marL="0" rtl="0" algn="l">
              <a:lnSpc>
                <a:spcPct val="100000"/>
              </a:lnSpc>
              <a:spcBef>
                <a:spcPts val="0"/>
              </a:spcBef>
              <a:spcAft>
                <a:spcPts val="0"/>
              </a:spcAft>
              <a:buSzPct val="111111"/>
              <a:buNone/>
            </a:pPr>
            <a:r>
              <a:t/>
            </a:r>
            <a:endParaRPr/>
          </a:p>
        </p:txBody>
      </p:sp>
      <p:sp>
        <p:nvSpPr>
          <p:cNvPr id="180" name="Google Shape;180;p15"/>
          <p:cNvSpPr txBox="1"/>
          <p:nvPr>
            <p:ph idx="1" type="body"/>
          </p:nvPr>
        </p:nvSpPr>
        <p:spPr>
          <a:xfrm>
            <a:off x="273975" y="819875"/>
            <a:ext cx="8520600" cy="6672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90000"/>
              </a:lnSpc>
              <a:spcBef>
                <a:spcPts val="500"/>
              </a:spcBef>
              <a:spcAft>
                <a:spcPts val="0"/>
              </a:spcAft>
              <a:buSzPts val="1800"/>
              <a:buNone/>
            </a:pPr>
            <a:r>
              <a:rPr lang="en" sz="1700">
                <a:solidFill>
                  <a:srgbClr val="000000"/>
                </a:solidFill>
                <a:latin typeface="Arial"/>
                <a:ea typeface="Arial"/>
                <a:cs typeface="Arial"/>
                <a:sym typeface="Arial"/>
              </a:rPr>
              <a:t>KNN</a:t>
            </a:r>
            <a:endParaRPr sz="1050">
              <a:solidFill>
                <a:srgbClr val="D4D4D4"/>
              </a:solidFill>
              <a:highlight>
                <a:srgbClr val="1E1E1E"/>
              </a:highlight>
              <a:latin typeface="Courier New"/>
              <a:ea typeface="Courier New"/>
              <a:cs typeface="Courier New"/>
              <a:sym typeface="Courier New"/>
            </a:endParaRPr>
          </a:p>
          <a:p>
            <a:pPr indent="0" lvl="0" marL="0" rtl="0" algn="l">
              <a:lnSpc>
                <a:spcPct val="115000"/>
              </a:lnSpc>
              <a:spcBef>
                <a:spcPts val="0"/>
              </a:spcBef>
              <a:spcAft>
                <a:spcPts val="1200"/>
              </a:spcAft>
              <a:buSzPts val="1800"/>
              <a:buNone/>
            </a:pPr>
            <a:r>
              <a:t/>
            </a:r>
            <a:endParaRPr/>
          </a:p>
        </p:txBody>
      </p:sp>
      <p:pic>
        <p:nvPicPr>
          <p:cNvPr id="181" name="Google Shape;181;p15"/>
          <p:cNvPicPr preferRelativeResize="0"/>
          <p:nvPr/>
        </p:nvPicPr>
        <p:blipFill rotWithShape="1">
          <a:blip r:embed="rId3">
            <a:alphaModFix/>
          </a:blip>
          <a:srcRect b="0" l="0" r="0" t="0"/>
          <a:stretch/>
        </p:blipFill>
        <p:spPr>
          <a:xfrm>
            <a:off x="183648" y="1212575"/>
            <a:ext cx="2977650" cy="3516800"/>
          </a:xfrm>
          <a:prstGeom prst="rect">
            <a:avLst/>
          </a:prstGeom>
          <a:noFill/>
          <a:ln>
            <a:noFill/>
          </a:ln>
        </p:spPr>
      </p:pic>
      <p:pic>
        <p:nvPicPr>
          <p:cNvPr id="182" name="Google Shape;182;p15"/>
          <p:cNvPicPr preferRelativeResize="0"/>
          <p:nvPr/>
        </p:nvPicPr>
        <p:blipFill rotWithShape="1">
          <a:blip r:embed="rId4">
            <a:alphaModFix/>
          </a:blip>
          <a:srcRect b="0" l="0" r="0" t="0"/>
          <a:stretch/>
        </p:blipFill>
        <p:spPr>
          <a:xfrm>
            <a:off x="4179350" y="915431"/>
            <a:ext cx="2877650" cy="1268119"/>
          </a:xfrm>
          <a:prstGeom prst="rect">
            <a:avLst/>
          </a:prstGeom>
          <a:noFill/>
          <a:ln>
            <a:noFill/>
          </a:ln>
        </p:spPr>
      </p:pic>
      <p:pic>
        <p:nvPicPr>
          <p:cNvPr id="183" name="Google Shape;183;p15"/>
          <p:cNvPicPr preferRelativeResize="0"/>
          <p:nvPr/>
        </p:nvPicPr>
        <p:blipFill rotWithShape="1">
          <a:blip r:embed="rId5">
            <a:alphaModFix/>
          </a:blip>
          <a:srcRect b="0" l="0" r="0" t="0"/>
          <a:stretch/>
        </p:blipFill>
        <p:spPr>
          <a:xfrm>
            <a:off x="4179350" y="2382425"/>
            <a:ext cx="3753600" cy="2111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6"/>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SzPct val="210526"/>
              <a:buNone/>
            </a:pPr>
            <a:r>
              <a:rPr lang="en" sz="1900"/>
              <a:t>Classification Models</a:t>
            </a:r>
            <a:endParaRPr sz="1900"/>
          </a:p>
          <a:p>
            <a:pPr indent="0" lvl="0" marL="0" rtl="0" algn="l">
              <a:lnSpc>
                <a:spcPct val="100000"/>
              </a:lnSpc>
              <a:spcBef>
                <a:spcPts val="0"/>
              </a:spcBef>
              <a:spcAft>
                <a:spcPts val="0"/>
              </a:spcAft>
              <a:buSzPct val="111111"/>
              <a:buNone/>
            </a:pPr>
            <a:r>
              <a:t/>
            </a:r>
            <a:endParaRPr/>
          </a:p>
        </p:txBody>
      </p:sp>
      <p:sp>
        <p:nvSpPr>
          <p:cNvPr id="189" name="Google Shape;189;p16"/>
          <p:cNvSpPr txBox="1"/>
          <p:nvPr>
            <p:ph idx="1" type="body"/>
          </p:nvPr>
        </p:nvSpPr>
        <p:spPr>
          <a:xfrm>
            <a:off x="311700" y="842475"/>
            <a:ext cx="3783600" cy="778200"/>
          </a:xfrm>
          <a:prstGeom prst="rect">
            <a:avLst/>
          </a:prstGeom>
          <a:noFill/>
          <a:ln>
            <a:noFill/>
          </a:ln>
        </p:spPr>
        <p:txBody>
          <a:bodyPr anchorCtr="0" anchor="t" bIns="91425" lIns="91425" spcFirstLastPara="1" rIns="91425" wrap="square" tIns="91425">
            <a:normAutofit/>
          </a:bodyPr>
          <a:lstStyle/>
          <a:p>
            <a:pPr indent="0" lvl="0" marL="0" rtl="0" algn="l">
              <a:lnSpc>
                <a:spcPct val="90000"/>
              </a:lnSpc>
              <a:spcBef>
                <a:spcPts val="500"/>
              </a:spcBef>
              <a:spcAft>
                <a:spcPts val="0"/>
              </a:spcAft>
              <a:buSzPts val="1800"/>
              <a:buNone/>
            </a:pPr>
            <a:r>
              <a:rPr lang="en" sz="1700">
                <a:solidFill>
                  <a:srgbClr val="000000"/>
                </a:solidFill>
                <a:latin typeface="Arial"/>
                <a:ea typeface="Arial"/>
                <a:cs typeface="Arial"/>
                <a:sym typeface="Arial"/>
              </a:rPr>
              <a:t>ADABoost Classifier</a:t>
            </a:r>
            <a:endParaRPr sz="1700">
              <a:solidFill>
                <a:srgbClr val="000000"/>
              </a:solidFill>
              <a:latin typeface="Arial"/>
              <a:ea typeface="Arial"/>
              <a:cs typeface="Arial"/>
              <a:sym typeface="Arial"/>
            </a:endParaRPr>
          </a:p>
          <a:p>
            <a:pPr indent="0" lvl="0" marL="0" rtl="0" algn="l">
              <a:lnSpc>
                <a:spcPct val="115000"/>
              </a:lnSpc>
              <a:spcBef>
                <a:spcPts val="0"/>
              </a:spcBef>
              <a:spcAft>
                <a:spcPts val="1200"/>
              </a:spcAft>
              <a:buSzPts val="1800"/>
              <a:buNone/>
            </a:pPr>
            <a:r>
              <a:t/>
            </a:r>
            <a:endParaRPr/>
          </a:p>
        </p:txBody>
      </p:sp>
      <p:pic>
        <p:nvPicPr>
          <p:cNvPr id="190" name="Google Shape;190;p16"/>
          <p:cNvPicPr preferRelativeResize="0"/>
          <p:nvPr/>
        </p:nvPicPr>
        <p:blipFill rotWithShape="1">
          <a:blip r:embed="rId3">
            <a:alphaModFix/>
          </a:blip>
          <a:srcRect b="0" l="0" r="0" t="0"/>
          <a:stretch/>
        </p:blipFill>
        <p:spPr>
          <a:xfrm>
            <a:off x="4612275" y="2702925"/>
            <a:ext cx="3430676" cy="1929750"/>
          </a:xfrm>
          <a:prstGeom prst="rect">
            <a:avLst/>
          </a:prstGeom>
          <a:noFill/>
          <a:ln>
            <a:noFill/>
          </a:ln>
        </p:spPr>
      </p:pic>
      <p:pic>
        <p:nvPicPr>
          <p:cNvPr id="191" name="Google Shape;191;p16"/>
          <p:cNvPicPr preferRelativeResize="0"/>
          <p:nvPr/>
        </p:nvPicPr>
        <p:blipFill rotWithShape="1">
          <a:blip r:embed="rId4">
            <a:alphaModFix/>
          </a:blip>
          <a:srcRect b="0" l="0" r="0" t="0"/>
          <a:stretch/>
        </p:blipFill>
        <p:spPr>
          <a:xfrm>
            <a:off x="414771" y="1790096"/>
            <a:ext cx="2473750" cy="2808975"/>
          </a:xfrm>
          <a:prstGeom prst="rect">
            <a:avLst/>
          </a:prstGeom>
          <a:noFill/>
          <a:ln>
            <a:noFill/>
          </a:ln>
        </p:spPr>
      </p:pic>
      <p:pic>
        <p:nvPicPr>
          <p:cNvPr id="192" name="Google Shape;192;p16"/>
          <p:cNvPicPr preferRelativeResize="0"/>
          <p:nvPr/>
        </p:nvPicPr>
        <p:blipFill rotWithShape="1">
          <a:blip r:embed="rId5">
            <a:alphaModFix/>
          </a:blip>
          <a:srcRect b="0" l="0" r="0" t="0"/>
          <a:stretch/>
        </p:blipFill>
        <p:spPr>
          <a:xfrm>
            <a:off x="4920813" y="940425"/>
            <a:ext cx="3267075" cy="1504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7"/>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1000"/>
              </a:spcBef>
              <a:spcAft>
                <a:spcPts val="0"/>
              </a:spcAft>
              <a:buSzPct val="210526"/>
              <a:buNone/>
            </a:pPr>
            <a:r>
              <a:rPr lang="en" sz="1900"/>
              <a:t>Classification Models</a:t>
            </a:r>
            <a:endParaRPr sz="1900"/>
          </a:p>
          <a:p>
            <a:pPr indent="0" lvl="0" marL="0" rtl="0" algn="l">
              <a:lnSpc>
                <a:spcPct val="100000"/>
              </a:lnSpc>
              <a:spcBef>
                <a:spcPts val="0"/>
              </a:spcBef>
              <a:spcAft>
                <a:spcPts val="0"/>
              </a:spcAft>
              <a:buSzPct val="111111"/>
              <a:buNone/>
            </a:pPr>
            <a:r>
              <a:t/>
            </a:r>
            <a:endParaRPr/>
          </a:p>
        </p:txBody>
      </p:sp>
      <p:sp>
        <p:nvSpPr>
          <p:cNvPr id="198" name="Google Shape;198;p17"/>
          <p:cNvSpPr txBox="1"/>
          <p:nvPr>
            <p:ph idx="1" type="body"/>
          </p:nvPr>
        </p:nvSpPr>
        <p:spPr>
          <a:xfrm>
            <a:off x="311700" y="841925"/>
            <a:ext cx="8520600" cy="6228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90000"/>
              </a:lnSpc>
              <a:spcBef>
                <a:spcPts val="500"/>
              </a:spcBef>
              <a:spcAft>
                <a:spcPts val="0"/>
              </a:spcAft>
              <a:buSzPct val="114467"/>
              <a:buNone/>
            </a:pPr>
            <a:r>
              <a:rPr lang="en" sz="1700">
                <a:solidFill>
                  <a:srgbClr val="000000"/>
                </a:solidFill>
                <a:latin typeface="Arial"/>
                <a:ea typeface="Arial"/>
                <a:cs typeface="Arial"/>
                <a:sym typeface="Arial"/>
              </a:rPr>
              <a:t>XGBoost Classifier</a:t>
            </a:r>
            <a:endParaRPr sz="1700">
              <a:solidFill>
                <a:srgbClr val="000000"/>
              </a:solidFill>
              <a:latin typeface="Arial"/>
              <a:ea typeface="Arial"/>
              <a:cs typeface="Arial"/>
              <a:sym typeface="Arial"/>
            </a:endParaRPr>
          </a:p>
          <a:p>
            <a:pPr indent="0" lvl="0" marL="0" rtl="0" algn="l">
              <a:lnSpc>
                <a:spcPct val="115000"/>
              </a:lnSpc>
              <a:spcBef>
                <a:spcPts val="0"/>
              </a:spcBef>
              <a:spcAft>
                <a:spcPts val="1200"/>
              </a:spcAft>
              <a:buSzPct val="108108"/>
              <a:buNone/>
            </a:pPr>
            <a:r>
              <a:t/>
            </a:r>
            <a:endParaRPr/>
          </a:p>
        </p:txBody>
      </p:sp>
      <p:pic>
        <p:nvPicPr>
          <p:cNvPr id="199" name="Google Shape;199;p17"/>
          <p:cNvPicPr preferRelativeResize="0"/>
          <p:nvPr/>
        </p:nvPicPr>
        <p:blipFill rotWithShape="1">
          <a:blip r:embed="rId3">
            <a:alphaModFix/>
          </a:blip>
          <a:srcRect b="0" l="0" r="0" t="0"/>
          <a:stretch/>
        </p:blipFill>
        <p:spPr>
          <a:xfrm>
            <a:off x="385700" y="1417675"/>
            <a:ext cx="2516850" cy="3024500"/>
          </a:xfrm>
          <a:prstGeom prst="rect">
            <a:avLst/>
          </a:prstGeom>
          <a:noFill/>
          <a:ln>
            <a:noFill/>
          </a:ln>
        </p:spPr>
      </p:pic>
      <p:pic>
        <p:nvPicPr>
          <p:cNvPr id="200" name="Google Shape;200;p17"/>
          <p:cNvPicPr preferRelativeResize="0"/>
          <p:nvPr/>
        </p:nvPicPr>
        <p:blipFill rotWithShape="1">
          <a:blip r:embed="rId4">
            <a:alphaModFix/>
          </a:blip>
          <a:srcRect b="0" l="0" r="0" t="0"/>
          <a:stretch/>
        </p:blipFill>
        <p:spPr>
          <a:xfrm>
            <a:off x="2824150" y="2813388"/>
            <a:ext cx="3495675" cy="1628775"/>
          </a:xfrm>
          <a:prstGeom prst="rect">
            <a:avLst/>
          </a:prstGeom>
          <a:noFill/>
          <a:ln>
            <a:noFill/>
          </a:ln>
        </p:spPr>
      </p:pic>
      <p:pic>
        <p:nvPicPr>
          <p:cNvPr id="201" name="Google Shape;201;p17"/>
          <p:cNvPicPr preferRelativeResize="0"/>
          <p:nvPr/>
        </p:nvPicPr>
        <p:blipFill rotWithShape="1">
          <a:blip r:embed="rId5">
            <a:alphaModFix/>
          </a:blip>
          <a:srcRect b="0" l="0" r="0" t="0"/>
          <a:stretch/>
        </p:blipFill>
        <p:spPr>
          <a:xfrm>
            <a:off x="6599600" y="841925"/>
            <a:ext cx="2427352" cy="36556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8"/>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1000"/>
              </a:spcBef>
              <a:spcAft>
                <a:spcPts val="0"/>
              </a:spcAft>
              <a:buSzPts val="3600"/>
              <a:buNone/>
            </a:pPr>
            <a:r>
              <a:rPr b="0" lang="en" sz="3500"/>
              <a:t>Model Comparison</a:t>
            </a:r>
            <a:endParaRPr b="0" sz="3500"/>
          </a:p>
          <a:p>
            <a:pPr indent="0" lvl="0" marL="0" rtl="0" algn="l">
              <a:lnSpc>
                <a:spcPct val="100000"/>
              </a:lnSpc>
              <a:spcBef>
                <a:spcPts val="0"/>
              </a:spcBef>
              <a:spcAft>
                <a:spcPts val="0"/>
              </a:spcAft>
              <a:buSzPts val="3600"/>
              <a:buNone/>
            </a:pPr>
            <a:r>
              <a:t/>
            </a:r>
            <a:endParaRPr/>
          </a:p>
        </p:txBody>
      </p:sp>
      <p:sp>
        <p:nvSpPr>
          <p:cNvPr id="207" name="Google Shape;207;p18"/>
          <p:cNvSpPr txBox="1"/>
          <p:nvPr>
            <p:ph idx="1" type="body"/>
          </p:nvPr>
        </p:nvSpPr>
        <p:spPr>
          <a:xfrm>
            <a:off x="388425" y="1380175"/>
            <a:ext cx="3449100" cy="14916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15000"/>
              </a:lnSpc>
              <a:spcBef>
                <a:spcPts val="900"/>
              </a:spcBef>
              <a:spcAft>
                <a:spcPts val="0"/>
              </a:spcAft>
              <a:buSzPct val="111196"/>
              <a:buNone/>
            </a:pPr>
            <a:r>
              <a:rPr lang="en" sz="1750">
                <a:solidFill>
                  <a:srgbClr val="212121"/>
                </a:solidFill>
                <a:highlight>
                  <a:srgbClr val="FFFFFF"/>
                </a:highlight>
                <a:latin typeface="Roboto"/>
                <a:ea typeface="Roboto"/>
                <a:cs typeface="Roboto"/>
                <a:sym typeface="Roboto"/>
              </a:rPr>
              <a:t>We compare the </a:t>
            </a:r>
            <a:r>
              <a:rPr b="1" lang="en" sz="1750">
                <a:solidFill>
                  <a:srgbClr val="212121"/>
                </a:solidFill>
                <a:highlight>
                  <a:srgbClr val="FFFFFF"/>
                </a:highlight>
                <a:latin typeface="Roboto"/>
                <a:ea typeface="Roboto"/>
                <a:cs typeface="Roboto"/>
                <a:sym typeface="Roboto"/>
              </a:rPr>
              <a:t>performance</a:t>
            </a:r>
            <a:r>
              <a:rPr lang="en" sz="1750">
                <a:solidFill>
                  <a:srgbClr val="212121"/>
                </a:solidFill>
                <a:highlight>
                  <a:srgbClr val="FFFFFF"/>
                </a:highlight>
                <a:latin typeface="Roboto"/>
                <a:ea typeface="Roboto"/>
                <a:cs typeface="Roboto"/>
                <a:sym typeface="Roboto"/>
              </a:rPr>
              <a:t> of the models by the various scoring metrics and the total time taken for execution</a:t>
            </a:r>
            <a:endParaRPr sz="1750">
              <a:solidFill>
                <a:srgbClr val="212121"/>
              </a:solidFill>
              <a:highlight>
                <a:srgbClr val="FFFFFF"/>
              </a:highlight>
              <a:latin typeface="Roboto"/>
              <a:ea typeface="Roboto"/>
              <a:cs typeface="Roboto"/>
              <a:sym typeface="Roboto"/>
            </a:endParaRPr>
          </a:p>
          <a:p>
            <a:pPr indent="0" lvl="0" marL="0" rtl="0" algn="l">
              <a:lnSpc>
                <a:spcPct val="115000"/>
              </a:lnSpc>
              <a:spcBef>
                <a:spcPts val="900"/>
              </a:spcBef>
              <a:spcAft>
                <a:spcPts val="1200"/>
              </a:spcAft>
              <a:buSzPct val="108108"/>
              <a:buNone/>
            </a:pPr>
            <a:r>
              <a:t/>
            </a:r>
            <a:endParaRPr/>
          </a:p>
        </p:txBody>
      </p:sp>
      <p:pic>
        <p:nvPicPr>
          <p:cNvPr id="208" name="Google Shape;208;p18"/>
          <p:cNvPicPr preferRelativeResize="0"/>
          <p:nvPr/>
        </p:nvPicPr>
        <p:blipFill rotWithShape="1">
          <a:blip r:embed="rId3">
            <a:alphaModFix/>
          </a:blip>
          <a:srcRect b="0" l="0" r="0" t="0"/>
          <a:stretch/>
        </p:blipFill>
        <p:spPr>
          <a:xfrm>
            <a:off x="4005725" y="249600"/>
            <a:ext cx="4945899" cy="2756050"/>
          </a:xfrm>
          <a:prstGeom prst="rect">
            <a:avLst/>
          </a:prstGeom>
          <a:noFill/>
          <a:ln>
            <a:noFill/>
          </a:ln>
        </p:spPr>
      </p:pic>
      <p:pic>
        <p:nvPicPr>
          <p:cNvPr id="209" name="Google Shape;209;p18"/>
          <p:cNvPicPr preferRelativeResize="0"/>
          <p:nvPr/>
        </p:nvPicPr>
        <p:blipFill rotWithShape="1">
          <a:blip r:embed="rId4">
            <a:alphaModFix/>
          </a:blip>
          <a:srcRect b="0" l="0" r="0" t="0"/>
          <a:stretch/>
        </p:blipFill>
        <p:spPr>
          <a:xfrm>
            <a:off x="388425" y="3248600"/>
            <a:ext cx="8295300" cy="1491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9"/>
          <p:cNvSpPr txBox="1"/>
          <p:nvPr>
            <p:ph type="title"/>
          </p:nvPr>
        </p:nvSpPr>
        <p:spPr>
          <a:xfrm>
            <a:off x="311700" y="110836"/>
            <a:ext cx="8520600" cy="658091"/>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SzPts val="3600"/>
              <a:buNone/>
            </a:pPr>
            <a:r>
              <a:rPr b="0" lang="en" sz="2365">
                <a:highlight>
                  <a:srgbClr val="FFFFFE"/>
                </a:highlight>
              </a:rPr>
              <a:t>Conclusion and next steps</a:t>
            </a:r>
            <a:endParaRPr b="0" sz="2365">
              <a:highlight>
                <a:srgbClr val="FFFFFE"/>
              </a:highlight>
            </a:endParaRPr>
          </a:p>
          <a:p>
            <a:pPr indent="0" lvl="0" marL="0" rtl="0" algn="l">
              <a:lnSpc>
                <a:spcPct val="100000"/>
              </a:lnSpc>
              <a:spcBef>
                <a:spcPts val="0"/>
              </a:spcBef>
              <a:spcAft>
                <a:spcPts val="0"/>
              </a:spcAft>
              <a:buSzPts val="3600"/>
              <a:buNone/>
            </a:pPr>
            <a:r>
              <a:t/>
            </a:r>
            <a:endParaRPr sz="3240"/>
          </a:p>
        </p:txBody>
      </p:sp>
      <p:sp>
        <p:nvSpPr>
          <p:cNvPr id="215" name="Google Shape;215;p19"/>
          <p:cNvSpPr txBox="1"/>
          <p:nvPr>
            <p:ph idx="1" type="body"/>
          </p:nvPr>
        </p:nvSpPr>
        <p:spPr>
          <a:xfrm>
            <a:off x="311700" y="591475"/>
            <a:ext cx="7557600" cy="4236300"/>
          </a:xfrm>
          <a:prstGeom prst="rect">
            <a:avLst/>
          </a:prstGeom>
          <a:noFill/>
          <a:ln>
            <a:noFill/>
          </a:ln>
        </p:spPr>
        <p:txBody>
          <a:bodyPr anchorCtr="0" anchor="t" bIns="91425" lIns="91425" spcFirstLastPara="1" rIns="91425" wrap="square" tIns="91425">
            <a:normAutofit/>
          </a:bodyPr>
          <a:lstStyle/>
          <a:p>
            <a:pPr indent="0" lvl="0" marL="152400" rtl="0" algn="l">
              <a:lnSpc>
                <a:spcPct val="115000"/>
              </a:lnSpc>
              <a:spcBef>
                <a:spcPts val="0"/>
              </a:spcBef>
              <a:spcAft>
                <a:spcPts val="0"/>
              </a:spcAft>
              <a:buClr>
                <a:srgbClr val="212121"/>
              </a:buClr>
              <a:buSzPts val="1200"/>
              <a:buNone/>
            </a:pPr>
            <a:r>
              <a:rPr lang="en" sz="1200">
                <a:solidFill>
                  <a:srgbClr val="212121"/>
                </a:solidFill>
                <a:highlight>
                  <a:srgbClr val="FFFFFF"/>
                </a:highlight>
                <a:latin typeface="Roboto"/>
                <a:ea typeface="Roboto"/>
                <a:cs typeface="Roboto"/>
                <a:sym typeface="Roboto"/>
              </a:rPr>
              <a:t>Model:</a:t>
            </a:r>
            <a:endParaRPr/>
          </a:p>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212121"/>
                </a:solidFill>
                <a:highlight>
                  <a:srgbClr val="FFFFFF"/>
                </a:highlight>
                <a:latin typeface="Roboto"/>
                <a:ea typeface="Roboto"/>
                <a:cs typeface="Roboto"/>
                <a:sym typeface="Roboto"/>
              </a:rPr>
              <a:t>We see that the Random Forest and XGBoost have performed equally well on producing high accuracy and ROC_AUC score, but the Random Forest model was better in terms of performance. Therefore, we chose the Random Forest as the "best model" for this data with accuracy of 96% in predicting customer satisfaction.</a:t>
            </a:r>
            <a:endParaRPr/>
          </a:p>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000000"/>
                </a:solidFill>
                <a:highlight>
                  <a:srgbClr val="FFFFFF"/>
                </a:highlight>
                <a:latin typeface="Arial"/>
                <a:ea typeface="Arial"/>
                <a:cs typeface="Arial"/>
                <a:sym typeface="Arial"/>
              </a:rPr>
              <a:t>We’ll want to run more tests with different hyperparameters to try and improve</a:t>
            </a:r>
            <a:br>
              <a:rPr lang="en" sz="1200">
                <a:solidFill>
                  <a:srgbClr val="000000"/>
                </a:solidFill>
                <a:highlight>
                  <a:srgbClr val="FFFFFF"/>
                </a:highlight>
                <a:latin typeface="Arial"/>
                <a:ea typeface="Arial"/>
                <a:cs typeface="Arial"/>
                <a:sym typeface="Arial"/>
              </a:rPr>
            </a:br>
            <a:r>
              <a:rPr lang="en" sz="1200">
                <a:solidFill>
                  <a:srgbClr val="000000"/>
                </a:solidFill>
                <a:highlight>
                  <a:srgbClr val="FFFFFF"/>
                </a:highlight>
                <a:latin typeface="Arial"/>
                <a:ea typeface="Arial"/>
                <a:cs typeface="Arial"/>
                <a:sym typeface="Arial"/>
              </a:rPr>
              <a:t>other model's accuracy.</a:t>
            </a:r>
            <a:endParaRPr/>
          </a:p>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000000"/>
                </a:solidFill>
                <a:highlight>
                  <a:srgbClr val="FFFFFF"/>
                </a:highlight>
                <a:latin typeface="Arial"/>
                <a:ea typeface="Arial"/>
                <a:cs typeface="Arial"/>
                <a:sym typeface="Arial"/>
              </a:rPr>
              <a:t>we would try and reduce the time to run the XGBoost as it had slightly better results.</a:t>
            </a:r>
            <a:endParaRPr sz="1200">
              <a:solidFill>
                <a:srgbClr val="000000"/>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000000"/>
              </a:buClr>
              <a:buSzPts val="1200"/>
              <a:buFont typeface="Arial"/>
              <a:buAutoNum type="arabicPeriod"/>
            </a:pPr>
            <a:r>
              <a:rPr lang="en" sz="1200">
                <a:solidFill>
                  <a:srgbClr val="000000"/>
                </a:solidFill>
                <a:highlight>
                  <a:srgbClr val="FFFFFF"/>
                </a:highlight>
                <a:latin typeface="Arial"/>
                <a:ea typeface="Arial"/>
                <a:cs typeface="Arial"/>
                <a:sym typeface="Arial"/>
              </a:rPr>
              <a:t>We chose the </a:t>
            </a:r>
            <a:r>
              <a:rPr lang="en" sz="1200">
                <a:solidFill>
                  <a:srgbClr val="212121"/>
                </a:solidFill>
                <a:highlight>
                  <a:schemeClr val="lt1"/>
                </a:highlight>
                <a:latin typeface="Roboto"/>
                <a:ea typeface="Roboto"/>
                <a:cs typeface="Roboto"/>
                <a:sym typeface="Roboto"/>
              </a:rPr>
              <a:t>ROC_AUC</a:t>
            </a:r>
            <a:r>
              <a:rPr lang="en" sz="1200">
                <a:solidFill>
                  <a:srgbClr val="000000"/>
                </a:solidFill>
                <a:highlight>
                  <a:srgbClr val="FFFFFF"/>
                </a:highlight>
                <a:latin typeface="Arial"/>
                <a:ea typeface="Arial"/>
                <a:cs typeface="Arial"/>
                <a:sym typeface="Arial"/>
              </a:rPr>
              <a:t> metric as the most important indicator in our </a:t>
            </a:r>
            <a:r>
              <a:rPr lang="en" sz="1200">
                <a:solidFill>
                  <a:srgbClr val="000000"/>
                </a:solidFill>
                <a:highlight>
                  <a:srgbClr val="FFFFFF"/>
                </a:highlight>
                <a:latin typeface="Arial"/>
                <a:ea typeface="Arial"/>
                <a:cs typeface="Arial"/>
                <a:sym typeface="Arial"/>
              </a:rPr>
              <a:t>prediction, we need to explore different business question that we may need to define different metrics or error fx.</a:t>
            </a:r>
            <a:endParaRPr sz="1200">
              <a:solidFill>
                <a:srgbClr val="000000"/>
              </a:solidFill>
              <a:highlight>
                <a:srgbClr val="FFFFFF"/>
              </a:highlight>
              <a:latin typeface="Arial"/>
              <a:ea typeface="Arial"/>
              <a:cs typeface="Arial"/>
              <a:sym typeface="Arial"/>
            </a:endParaRPr>
          </a:p>
          <a:p>
            <a:pPr indent="0" lvl="0" marL="152400" rtl="0" algn="l">
              <a:lnSpc>
                <a:spcPct val="115000"/>
              </a:lnSpc>
              <a:spcBef>
                <a:spcPts val="0"/>
              </a:spcBef>
              <a:spcAft>
                <a:spcPts val="0"/>
              </a:spcAft>
              <a:buClr>
                <a:srgbClr val="212121"/>
              </a:buClr>
              <a:buSzPts val="1200"/>
              <a:buNone/>
            </a:pPr>
            <a:r>
              <a:t/>
            </a:r>
            <a:endParaRPr sz="1200">
              <a:solidFill>
                <a:srgbClr val="000000"/>
              </a:solidFill>
              <a:highlight>
                <a:srgbClr val="FFFFFF"/>
              </a:highlight>
              <a:latin typeface="Arial"/>
              <a:ea typeface="Arial"/>
              <a:cs typeface="Arial"/>
              <a:sym typeface="Arial"/>
            </a:endParaRPr>
          </a:p>
          <a:p>
            <a:pPr indent="0" lvl="0" marL="152400" rtl="0" algn="l">
              <a:lnSpc>
                <a:spcPct val="115000"/>
              </a:lnSpc>
              <a:spcBef>
                <a:spcPts val="0"/>
              </a:spcBef>
              <a:spcAft>
                <a:spcPts val="0"/>
              </a:spcAft>
              <a:buClr>
                <a:srgbClr val="212121"/>
              </a:buClr>
              <a:buSzPts val="1200"/>
              <a:buNone/>
            </a:pPr>
            <a:r>
              <a:rPr lang="en" sz="1200">
                <a:solidFill>
                  <a:srgbClr val="000000"/>
                </a:solidFill>
                <a:highlight>
                  <a:srgbClr val="FFFFFF"/>
                </a:highlight>
                <a:latin typeface="Arial"/>
                <a:ea typeface="Arial"/>
                <a:cs typeface="Arial"/>
                <a:sym typeface="Arial"/>
              </a:rPr>
              <a:t>From EDA:</a:t>
            </a:r>
            <a:endParaRPr/>
          </a:p>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000000"/>
                </a:solidFill>
                <a:highlight>
                  <a:srgbClr val="FFFFFF"/>
                </a:highlight>
                <a:latin typeface="Arial"/>
                <a:ea typeface="Arial"/>
                <a:cs typeface="Arial"/>
                <a:sym typeface="Arial"/>
              </a:rPr>
              <a:t>Gender has no obvious effect on overall satisfaction and scores.</a:t>
            </a:r>
            <a:endParaRPr sz="1200">
              <a:solidFill>
                <a:srgbClr val="000000"/>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000000"/>
                </a:solidFill>
                <a:highlight>
                  <a:srgbClr val="FFFFFF"/>
                </a:highlight>
                <a:latin typeface="Arial"/>
                <a:ea typeface="Arial"/>
                <a:cs typeface="Arial"/>
                <a:sym typeface="Arial"/>
              </a:rPr>
              <a:t>Passengers whose age is between 40 to 51 are more likely to be satisfied.</a:t>
            </a:r>
            <a:endParaRPr/>
          </a:p>
          <a:p>
            <a:pPr indent="-304800" lvl="0" marL="457200" rtl="0" algn="l">
              <a:lnSpc>
                <a:spcPct val="115000"/>
              </a:lnSpc>
              <a:spcBef>
                <a:spcPts val="0"/>
              </a:spcBef>
              <a:spcAft>
                <a:spcPts val="0"/>
              </a:spcAft>
              <a:buClr>
                <a:srgbClr val="212121"/>
              </a:buClr>
              <a:buSzPts val="1200"/>
              <a:buFont typeface="Roboto"/>
              <a:buAutoNum type="arabicPeriod"/>
            </a:pPr>
            <a:r>
              <a:rPr lang="en" sz="1200">
                <a:solidFill>
                  <a:srgbClr val="000000"/>
                </a:solidFill>
                <a:highlight>
                  <a:srgbClr val="FFFFFF"/>
                </a:highlight>
                <a:latin typeface="Arial"/>
                <a:ea typeface="Arial"/>
                <a:cs typeface="Arial"/>
                <a:sym typeface="Arial"/>
              </a:rPr>
              <a:t>By looking at the visualizations and feature importance of model; </a:t>
            </a:r>
            <a:br>
              <a:rPr lang="en" sz="1200">
                <a:solidFill>
                  <a:srgbClr val="000000"/>
                </a:solidFill>
                <a:highlight>
                  <a:srgbClr val="FFFFFF"/>
                </a:highlight>
                <a:latin typeface="Arial"/>
                <a:ea typeface="Arial"/>
                <a:cs typeface="Arial"/>
                <a:sym typeface="Arial"/>
              </a:rPr>
            </a:br>
            <a:r>
              <a:rPr lang="en" sz="1200">
                <a:solidFill>
                  <a:srgbClr val="000000"/>
                </a:solidFill>
                <a:highlight>
                  <a:srgbClr val="FFFFFF"/>
                </a:highlight>
                <a:latin typeface="Arial"/>
                <a:ea typeface="Arial"/>
                <a:cs typeface="Arial"/>
                <a:sym typeface="Arial"/>
              </a:rPr>
              <a:t>services that affect satisfaction the most are Online boarding, </a:t>
            </a:r>
            <a:br>
              <a:rPr lang="en" sz="1200">
                <a:solidFill>
                  <a:srgbClr val="000000"/>
                </a:solidFill>
                <a:highlight>
                  <a:srgbClr val="FFFFFF"/>
                </a:highlight>
                <a:latin typeface="Arial"/>
                <a:ea typeface="Arial"/>
                <a:cs typeface="Arial"/>
                <a:sym typeface="Arial"/>
              </a:rPr>
            </a:br>
            <a:r>
              <a:rPr lang="en" sz="1200">
                <a:solidFill>
                  <a:srgbClr val="000000"/>
                </a:solidFill>
                <a:highlight>
                  <a:srgbClr val="FFFFFF"/>
                </a:highlight>
                <a:latin typeface="Arial"/>
                <a:ea typeface="Arial"/>
                <a:cs typeface="Arial"/>
                <a:sym typeface="Arial"/>
              </a:rPr>
              <a:t>Inflight wifi service, Inflight entertainment, Seat comfort, </a:t>
            </a:r>
            <a:br>
              <a:rPr lang="en" sz="1200">
                <a:solidFill>
                  <a:srgbClr val="000000"/>
                </a:solidFill>
                <a:highlight>
                  <a:srgbClr val="FFFFFF"/>
                </a:highlight>
                <a:latin typeface="Arial"/>
                <a:ea typeface="Arial"/>
                <a:cs typeface="Arial"/>
                <a:sym typeface="Arial"/>
              </a:rPr>
            </a:br>
            <a:r>
              <a:rPr lang="en" sz="1200">
                <a:solidFill>
                  <a:srgbClr val="000000"/>
                </a:solidFill>
                <a:highlight>
                  <a:srgbClr val="FFFFFF"/>
                </a:highlight>
                <a:latin typeface="Arial"/>
                <a:ea typeface="Arial"/>
                <a:cs typeface="Arial"/>
                <a:sym typeface="Arial"/>
              </a:rPr>
              <a:t>Cleanliness, and On-board service.</a:t>
            </a:r>
            <a:endParaRPr sz="1200">
              <a:solidFill>
                <a:srgbClr val="212121"/>
              </a:solidFill>
              <a:highlight>
                <a:srgbClr val="FFFFFF"/>
              </a:highlight>
              <a:latin typeface="Roboto"/>
              <a:ea typeface="Roboto"/>
              <a:cs typeface="Roboto"/>
              <a:sym typeface="Roboto"/>
            </a:endParaRPr>
          </a:p>
        </p:txBody>
      </p:sp>
      <p:pic>
        <p:nvPicPr>
          <p:cNvPr id="216" name="Google Shape;216;p19"/>
          <p:cNvPicPr preferRelativeResize="0"/>
          <p:nvPr/>
        </p:nvPicPr>
        <p:blipFill rotWithShape="1">
          <a:blip r:embed="rId3">
            <a:alphaModFix/>
          </a:blip>
          <a:srcRect b="0" l="0" r="0" t="0"/>
          <a:stretch/>
        </p:blipFill>
        <p:spPr>
          <a:xfrm>
            <a:off x="5985164" y="2937165"/>
            <a:ext cx="3092651" cy="200448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2"/>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3600"/>
              <a:buNone/>
            </a:pPr>
            <a:r>
              <a:rPr lang="en" sz="3500"/>
              <a:t>Background </a:t>
            </a:r>
            <a:endParaRPr sz="3500"/>
          </a:p>
        </p:txBody>
      </p:sp>
      <p:sp>
        <p:nvSpPr>
          <p:cNvPr id="74" name="Google Shape;74;p2"/>
          <p:cNvSpPr txBox="1"/>
          <p:nvPr>
            <p:ph idx="1" type="body"/>
          </p:nvPr>
        </p:nvSpPr>
        <p:spPr>
          <a:xfrm>
            <a:off x="311700" y="1266325"/>
            <a:ext cx="6238200" cy="3302700"/>
          </a:xfrm>
          <a:prstGeom prst="rect">
            <a:avLst/>
          </a:prstGeom>
          <a:noFill/>
          <a:ln>
            <a:noFill/>
          </a:ln>
        </p:spPr>
        <p:txBody>
          <a:bodyPr anchorCtr="0" anchor="t" bIns="91425" lIns="91425" spcFirstLastPara="1" rIns="91425" wrap="square" tIns="91425">
            <a:normAutofit/>
          </a:bodyPr>
          <a:lstStyle/>
          <a:p>
            <a:pPr indent="-314325" lvl="0" marL="457200" rtl="0" algn="l">
              <a:lnSpc>
                <a:spcPct val="115000"/>
              </a:lnSpc>
              <a:spcBef>
                <a:spcPts val="0"/>
              </a:spcBef>
              <a:spcAft>
                <a:spcPts val="0"/>
              </a:spcAft>
              <a:buClr>
                <a:srgbClr val="000000"/>
              </a:buClr>
              <a:buSzPts val="1350"/>
              <a:buFont typeface="Arial"/>
              <a:buChar char="❏"/>
            </a:pPr>
            <a:r>
              <a:rPr lang="en" sz="1350">
                <a:solidFill>
                  <a:srgbClr val="000000"/>
                </a:solidFill>
                <a:highlight>
                  <a:srgbClr val="FFFFFF"/>
                </a:highlight>
                <a:latin typeface="Arial"/>
                <a:ea typeface="Arial"/>
                <a:cs typeface="Arial"/>
                <a:sym typeface="Arial"/>
              </a:rPr>
              <a:t>The data set contains a survey on air passenger satisfaction, filled by customers of some US airline company after their flight.</a:t>
            </a:r>
            <a:endParaRPr sz="1350">
              <a:solidFill>
                <a:srgbClr val="000000"/>
              </a:solidFill>
              <a:highlight>
                <a:srgbClr val="FFFFFF"/>
              </a:highlight>
              <a:latin typeface="Arial"/>
              <a:ea typeface="Arial"/>
              <a:cs typeface="Arial"/>
              <a:sym typeface="Arial"/>
            </a:endParaRPr>
          </a:p>
          <a:p>
            <a:pPr indent="-314325" lvl="0" marL="457200" rtl="0" algn="l">
              <a:lnSpc>
                <a:spcPct val="115000"/>
              </a:lnSpc>
              <a:spcBef>
                <a:spcPts val="0"/>
              </a:spcBef>
              <a:spcAft>
                <a:spcPts val="0"/>
              </a:spcAft>
              <a:buClr>
                <a:srgbClr val="000000"/>
              </a:buClr>
              <a:buSzPts val="1350"/>
              <a:buFont typeface="Arial"/>
              <a:buChar char="❏"/>
            </a:pPr>
            <a:r>
              <a:rPr lang="en" sz="1350">
                <a:solidFill>
                  <a:srgbClr val="000000"/>
                </a:solidFill>
                <a:highlight>
                  <a:srgbClr val="FFFFFF"/>
                </a:highlight>
                <a:latin typeface="Arial"/>
                <a:ea typeface="Arial"/>
                <a:cs typeface="Arial"/>
                <a:sym typeface="Arial"/>
              </a:rPr>
              <a:t>The main purpose of this dataset is to predict whether a future customer would be satisfied with their service and which aspect of the services offered by them have to be emphasized more to generate more satisfied customers.</a:t>
            </a:r>
            <a:endParaRPr sz="1350">
              <a:solidFill>
                <a:srgbClr val="000000"/>
              </a:solidFill>
              <a:highlight>
                <a:srgbClr val="FFFFFF"/>
              </a:highlight>
              <a:latin typeface="Arial"/>
              <a:ea typeface="Arial"/>
              <a:cs typeface="Arial"/>
              <a:sym typeface="Arial"/>
            </a:endParaRPr>
          </a:p>
          <a:p>
            <a:pPr indent="-314325" lvl="0" marL="457200" rtl="0" algn="l">
              <a:lnSpc>
                <a:spcPct val="115000"/>
              </a:lnSpc>
              <a:spcBef>
                <a:spcPts val="0"/>
              </a:spcBef>
              <a:spcAft>
                <a:spcPts val="0"/>
              </a:spcAft>
              <a:buClr>
                <a:srgbClr val="000000"/>
              </a:buClr>
              <a:buSzPts val="1350"/>
              <a:buFont typeface="Arial"/>
              <a:buChar char="❏"/>
            </a:pPr>
            <a:r>
              <a:rPr lang="en" sz="1350">
                <a:solidFill>
                  <a:srgbClr val="000000"/>
                </a:solidFill>
                <a:highlight>
                  <a:srgbClr val="FFFFFF"/>
                </a:highlight>
                <a:latin typeface="Arial"/>
                <a:ea typeface="Arial"/>
                <a:cs typeface="Arial"/>
                <a:sym typeface="Arial"/>
              </a:rPr>
              <a:t>The data consists of total 129,880 observations</a:t>
            </a:r>
            <a:endParaRPr sz="2100"/>
          </a:p>
        </p:txBody>
      </p:sp>
      <p:pic>
        <p:nvPicPr>
          <p:cNvPr id="75" name="Google Shape;75;p2"/>
          <p:cNvPicPr preferRelativeResize="0"/>
          <p:nvPr/>
        </p:nvPicPr>
        <p:blipFill rotWithShape="1">
          <a:blip r:embed="rId3">
            <a:alphaModFix/>
          </a:blip>
          <a:srcRect b="0" l="0" r="0" t="0"/>
          <a:stretch/>
        </p:blipFill>
        <p:spPr>
          <a:xfrm>
            <a:off x="4682575" y="2748450"/>
            <a:ext cx="4203325" cy="1886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0"/>
          <p:cNvSpPr txBox="1"/>
          <p:nvPr>
            <p:ph type="title"/>
          </p:nvPr>
        </p:nvSpPr>
        <p:spPr>
          <a:xfrm>
            <a:off x="1921400" y="1768600"/>
            <a:ext cx="2391000" cy="13218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600"/>
              <a:buNone/>
            </a:pPr>
            <a:r>
              <a:rPr lang="en"/>
              <a:t>THE END! </a:t>
            </a:r>
            <a:endParaRPr/>
          </a:p>
        </p:txBody>
      </p:sp>
      <p:pic>
        <p:nvPicPr>
          <p:cNvPr id="222" name="Google Shape;222;p20"/>
          <p:cNvPicPr preferRelativeResize="0"/>
          <p:nvPr/>
        </p:nvPicPr>
        <p:blipFill rotWithShape="1">
          <a:blip r:embed="rId3">
            <a:alphaModFix/>
          </a:blip>
          <a:srcRect b="0" l="0" r="0" t="0"/>
          <a:stretch/>
        </p:blipFill>
        <p:spPr>
          <a:xfrm>
            <a:off x="5517875" y="0"/>
            <a:ext cx="3626125" cy="4859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3"/>
          <p:cNvSpPr txBox="1"/>
          <p:nvPr>
            <p:ph type="title"/>
          </p:nvPr>
        </p:nvSpPr>
        <p:spPr>
          <a:xfrm>
            <a:off x="222875" y="369575"/>
            <a:ext cx="8520600" cy="55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3600"/>
              <a:buNone/>
            </a:pPr>
            <a:r>
              <a:rPr lang="en" sz="3500"/>
              <a:t>Data overview</a:t>
            </a:r>
            <a:endParaRPr sz="3500"/>
          </a:p>
        </p:txBody>
      </p:sp>
      <p:sp>
        <p:nvSpPr>
          <p:cNvPr id="81" name="Google Shape;81;p3"/>
          <p:cNvSpPr txBox="1"/>
          <p:nvPr>
            <p:ph idx="1" type="body"/>
          </p:nvPr>
        </p:nvSpPr>
        <p:spPr>
          <a:xfrm>
            <a:off x="311700" y="1078125"/>
            <a:ext cx="8520600" cy="38331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15000"/>
              </a:lnSpc>
              <a:spcBef>
                <a:spcPts val="600"/>
              </a:spcBef>
              <a:spcAft>
                <a:spcPts val="0"/>
              </a:spcAft>
              <a:buSzPct val="176470"/>
              <a:buNone/>
            </a:pPr>
            <a:r>
              <a:rPr b="1" lang="en" sz="1200">
                <a:solidFill>
                  <a:srgbClr val="383838"/>
                </a:solidFill>
                <a:highlight>
                  <a:schemeClr val="lt1"/>
                </a:highlight>
                <a:latin typeface="Roboto"/>
                <a:ea typeface="Roboto"/>
                <a:cs typeface="Roboto"/>
                <a:sym typeface="Roboto"/>
              </a:rPr>
              <a:t>Each row corresponds to one passenger, and each column to a specific feature:</a:t>
            </a:r>
            <a:endParaRPr b="1"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60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Gender</a:t>
            </a:r>
            <a:r>
              <a:rPr lang="en" sz="1200">
                <a:solidFill>
                  <a:srgbClr val="383838"/>
                </a:solidFill>
                <a:highlight>
                  <a:schemeClr val="lt1"/>
                </a:highlight>
                <a:latin typeface="Roboto"/>
                <a:ea typeface="Roboto"/>
                <a:cs typeface="Roboto"/>
                <a:sym typeface="Roboto"/>
              </a:rPr>
              <a:t>: male or female</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Customer type</a:t>
            </a:r>
            <a:r>
              <a:rPr lang="en" sz="1200">
                <a:solidFill>
                  <a:srgbClr val="383838"/>
                </a:solidFill>
                <a:highlight>
                  <a:schemeClr val="lt1"/>
                </a:highlight>
                <a:latin typeface="Roboto"/>
                <a:ea typeface="Roboto"/>
                <a:cs typeface="Roboto"/>
                <a:sym typeface="Roboto"/>
              </a:rPr>
              <a:t>: regular or non-regular airline customer</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Age:</a:t>
            </a:r>
            <a:r>
              <a:rPr lang="en" sz="1200">
                <a:solidFill>
                  <a:srgbClr val="383838"/>
                </a:solidFill>
                <a:highlight>
                  <a:schemeClr val="lt1"/>
                </a:highlight>
                <a:latin typeface="Roboto"/>
                <a:ea typeface="Roboto"/>
                <a:cs typeface="Roboto"/>
                <a:sym typeface="Roboto"/>
              </a:rPr>
              <a:t> the actual age of the passenger</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Type of travel:</a:t>
            </a:r>
            <a:r>
              <a:rPr lang="en" sz="1200">
                <a:solidFill>
                  <a:srgbClr val="383838"/>
                </a:solidFill>
                <a:highlight>
                  <a:schemeClr val="lt1"/>
                </a:highlight>
                <a:latin typeface="Roboto"/>
                <a:ea typeface="Roboto"/>
                <a:cs typeface="Roboto"/>
                <a:sym typeface="Roboto"/>
              </a:rPr>
              <a:t> the purpose of the passenger's flight (personal or business travel)</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Class</a:t>
            </a:r>
            <a:r>
              <a:rPr lang="en" sz="1200">
                <a:solidFill>
                  <a:srgbClr val="383838"/>
                </a:solidFill>
                <a:highlight>
                  <a:schemeClr val="lt1"/>
                </a:highlight>
                <a:latin typeface="Roboto"/>
                <a:ea typeface="Roboto"/>
                <a:cs typeface="Roboto"/>
                <a:sym typeface="Roboto"/>
              </a:rPr>
              <a:t>: business, economy, economy plus</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Arial"/>
              <a:buAutoNum type="arabicPeriod"/>
            </a:pPr>
            <a:r>
              <a:rPr b="1" lang="en" sz="1200">
                <a:solidFill>
                  <a:srgbClr val="383838"/>
                </a:solidFill>
                <a:highlight>
                  <a:schemeClr val="lt1"/>
                </a:highlight>
                <a:latin typeface="Roboto"/>
                <a:ea typeface="Roboto"/>
                <a:cs typeface="Roboto"/>
                <a:sym typeface="Roboto"/>
              </a:rPr>
              <a:t>Flight distance</a:t>
            </a:r>
            <a:endParaRPr b="1"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Inflight wifi service: </a:t>
            </a:r>
            <a:r>
              <a:rPr lang="en" sz="1200">
                <a:solidFill>
                  <a:srgbClr val="383838"/>
                </a:solidFill>
                <a:highlight>
                  <a:schemeClr val="lt1"/>
                </a:highlight>
                <a:latin typeface="Roboto"/>
                <a:ea typeface="Roboto"/>
                <a:cs typeface="Roboto"/>
                <a:sym typeface="Roboto"/>
              </a:rPr>
              <a:t>satisfaction level with Wi-Fi service on board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Departure/Arrival time convenient</a:t>
            </a:r>
            <a:r>
              <a:rPr lang="en" sz="1200">
                <a:solidFill>
                  <a:srgbClr val="383838"/>
                </a:solidFill>
                <a:highlight>
                  <a:schemeClr val="lt1"/>
                </a:highlight>
                <a:latin typeface="Roboto"/>
                <a:ea typeface="Roboto"/>
                <a:cs typeface="Roboto"/>
                <a:sym typeface="Roboto"/>
              </a:rPr>
              <a:t>: departure/arrival time satisfaction level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Ease of Online booking:</a:t>
            </a:r>
            <a:r>
              <a:rPr lang="en" sz="1200">
                <a:solidFill>
                  <a:srgbClr val="383838"/>
                </a:solidFill>
                <a:highlight>
                  <a:schemeClr val="lt1"/>
                </a:highlight>
                <a:latin typeface="Roboto"/>
                <a:ea typeface="Roboto"/>
                <a:cs typeface="Roboto"/>
                <a:sym typeface="Roboto"/>
              </a:rPr>
              <a:t> online booking satisfaction rate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Gate location</a:t>
            </a:r>
            <a:r>
              <a:rPr lang="en" sz="1200">
                <a:solidFill>
                  <a:srgbClr val="383838"/>
                </a:solidFill>
                <a:highlight>
                  <a:schemeClr val="lt1"/>
                </a:highlight>
                <a:latin typeface="Roboto"/>
                <a:ea typeface="Roboto"/>
                <a:cs typeface="Roboto"/>
                <a:sym typeface="Roboto"/>
              </a:rPr>
              <a:t>: level of satisfaction with the gate location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Food and drink</a:t>
            </a:r>
            <a:r>
              <a:rPr lang="en" sz="1200">
                <a:solidFill>
                  <a:srgbClr val="383838"/>
                </a:solidFill>
                <a:highlight>
                  <a:schemeClr val="lt1"/>
                </a:highlight>
                <a:latin typeface="Roboto"/>
                <a:ea typeface="Roboto"/>
                <a:cs typeface="Roboto"/>
                <a:sym typeface="Roboto"/>
              </a:rPr>
              <a:t>: food and drink satisfaction level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Online boarding: satisfaction level with online boarding</a:t>
            </a:r>
            <a:r>
              <a:rPr lang="en" sz="1200">
                <a:solidFill>
                  <a:srgbClr val="383838"/>
                </a:solidFill>
                <a:highlight>
                  <a:schemeClr val="lt1"/>
                </a:highlight>
                <a:latin typeface="Roboto"/>
                <a:ea typeface="Roboto"/>
                <a:cs typeface="Roboto"/>
                <a:sym typeface="Roboto"/>
              </a:rPr>
              <a:t>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Seat comfort:</a:t>
            </a:r>
            <a:r>
              <a:rPr lang="en" sz="1200">
                <a:solidFill>
                  <a:srgbClr val="383838"/>
                </a:solidFill>
                <a:highlight>
                  <a:schemeClr val="lt1"/>
                </a:highlight>
                <a:latin typeface="Roboto"/>
                <a:ea typeface="Roboto"/>
                <a:cs typeface="Roboto"/>
                <a:sym typeface="Roboto"/>
              </a:rPr>
              <a:t> seat satisfaction level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Inflight entertainment</a:t>
            </a:r>
            <a:r>
              <a:rPr lang="en" sz="1200">
                <a:solidFill>
                  <a:srgbClr val="383838"/>
                </a:solidFill>
                <a:highlight>
                  <a:schemeClr val="lt1"/>
                </a:highlight>
                <a:latin typeface="Roboto"/>
                <a:ea typeface="Roboto"/>
                <a:cs typeface="Roboto"/>
                <a:sym typeface="Roboto"/>
              </a:rPr>
              <a:t>: satisfaction with inflight entertainment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On-board service</a:t>
            </a:r>
            <a:r>
              <a:rPr lang="en" sz="1200">
                <a:solidFill>
                  <a:srgbClr val="383838"/>
                </a:solidFill>
                <a:highlight>
                  <a:schemeClr val="lt1"/>
                </a:highlight>
                <a:latin typeface="Roboto"/>
                <a:ea typeface="Roboto"/>
                <a:cs typeface="Roboto"/>
                <a:sym typeface="Roboto"/>
              </a:rPr>
              <a:t>: level of satisfaction with on-board service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Leg room service:</a:t>
            </a:r>
            <a:r>
              <a:rPr lang="en" sz="1200">
                <a:solidFill>
                  <a:srgbClr val="383838"/>
                </a:solidFill>
                <a:highlight>
                  <a:schemeClr val="lt1"/>
                </a:highlight>
                <a:latin typeface="Roboto"/>
                <a:ea typeface="Roboto"/>
                <a:cs typeface="Roboto"/>
                <a:sym typeface="Roboto"/>
              </a:rPr>
              <a:t> level of satisfaction with leg room service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Baggage handling</a:t>
            </a:r>
            <a:r>
              <a:rPr lang="en" sz="1200">
                <a:solidFill>
                  <a:srgbClr val="383838"/>
                </a:solidFill>
                <a:highlight>
                  <a:schemeClr val="lt1"/>
                </a:highlight>
                <a:latin typeface="Roboto"/>
                <a:ea typeface="Roboto"/>
                <a:cs typeface="Roboto"/>
                <a:sym typeface="Roboto"/>
              </a:rPr>
              <a:t>: level of satisfaction with baggage handling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Checkin service</a:t>
            </a:r>
            <a:r>
              <a:rPr lang="en" sz="1200">
                <a:solidFill>
                  <a:srgbClr val="383838"/>
                </a:solidFill>
                <a:highlight>
                  <a:schemeClr val="lt1"/>
                </a:highlight>
                <a:latin typeface="Roboto"/>
                <a:ea typeface="Roboto"/>
                <a:cs typeface="Roboto"/>
                <a:sym typeface="Roboto"/>
              </a:rPr>
              <a:t>: level of satisfaction with checkin service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Inflight service:</a:t>
            </a:r>
            <a:r>
              <a:rPr lang="en" sz="1200">
                <a:solidFill>
                  <a:srgbClr val="383838"/>
                </a:solidFill>
                <a:highlight>
                  <a:schemeClr val="lt1"/>
                </a:highlight>
                <a:latin typeface="Roboto"/>
                <a:ea typeface="Roboto"/>
                <a:cs typeface="Roboto"/>
                <a:sym typeface="Roboto"/>
              </a:rPr>
              <a:t> level of satisfaction with inflight service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Roboto"/>
              <a:buAutoNum type="arabicPeriod"/>
            </a:pPr>
            <a:r>
              <a:rPr b="1" lang="en" sz="1200">
                <a:solidFill>
                  <a:srgbClr val="383838"/>
                </a:solidFill>
                <a:highlight>
                  <a:schemeClr val="lt1"/>
                </a:highlight>
                <a:latin typeface="Roboto"/>
                <a:ea typeface="Roboto"/>
                <a:cs typeface="Roboto"/>
                <a:sym typeface="Roboto"/>
              </a:rPr>
              <a:t>Cleanliness:</a:t>
            </a:r>
            <a:r>
              <a:rPr lang="en" sz="1200">
                <a:solidFill>
                  <a:srgbClr val="383838"/>
                </a:solidFill>
                <a:highlight>
                  <a:schemeClr val="lt1"/>
                </a:highlight>
                <a:latin typeface="Roboto"/>
                <a:ea typeface="Roboto"/>
                <a:cs typeface="Roboto"/>
                <a:sym typeface="Roboto"/>
              </a:rPr>
              <a:t> level of satisfaction with cleanliness (0: not rated; 1-5)</a:t>
            </a:r>
            <a:endParaRPr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Arial"/>
              <a:buAutoNum type="arabicPeriod"/>
            </a:pPr>
            <a:r>
              <a:rPr b="1" lang="en" sz="1200">
                <a:solidFill>
                  <a:srgbClr val="383838"/>
                </a:solidFill>
                <a:highlight>
                  <a:schemeClr val="lt1"/>
                </a:highlight>
                <a:latin typeface="Roboto"/>
                <a:ea typeface="Roboto"/>
                <a:cs typeface="Roboto"/>
                <a:sym typeface="Roboto"/>
              </a:rPr>
              <a:t>Departure delay in minutes</a:t>
            </a:r>
            <a:endParaRPr b="1" sz="1200">
              <a:solidFill>
                <a:srgbClr val="383838"/>
              </a:solidFill>
              <a:highlight>
                <a:schemeClr val="lt1"/>
              </a:highlight>
              <a:latin typeface="Roboto"/>
              <a:ea typeface="Roboto"/>
              <a:cs typeface="Roboto"/>
              <a:sym typeface="Roboto"/>
            </a:endParaRPr>
          </a:p>
          <a:p>
            <a:pPr indent="-293370" lvl="0" marL="457200" rtl="0" algn="l">
              <a:lnSpc>
                <a:spcPct val="115000"/>
              </a:lnSpc>
              <a:spcBef>
                <a:spcPts val="0"/>
              </a:spcBef>
              <a:spcAft>
                <a:spcPts val="0"/>
              </a:spcAft>
              <a:buClr>
                <a:srgbClr val="383838"/>
              </a:buClr>
              <a:buSzPct val="100000"/>
              <a:buFont typeface="Arial"/>
              <a:buAutoNum type="arabicPeriod"/>
            </a:pPr>
            <a:r>
              <a:rPr b="1" lang="en" sz="1200">
                <a:solidFill>
                  <a:srgbClr val="383838"/>
                </a:solidFill>
                <a:highlight>
                  <a:schemeClr val="lt1"/>
                </a:highlight>
                <a:latin typeface="Roboto"/>
                <a:ea typeface="Roboto"/>
                <a:cs typeface="Roboto"/>
                <a:sym typeface="Roboto"/>
              </a:rPr>
              <a:t>Arrival delay in minutes</a:t>
            </a:r>
            <a:endParaRPr b="1">
              <a:solidFill>
                <a:srgbClr val="383838"/>
              </a:solidFill>
              <a:highlight>
                <a:schemeClr val="lt1"/>
              </a:highlight>
            </a:endParaRPr>
          </a:p>
        </p:txBody>
      </p:sp>
      <p:pic>
        <p:nvPicPr>
          <p:cNvPr id="82" name="Google Shape;82;p3"/>
          <p:cNvPicPr preferRelativeResize="0"/>
          <p:nvPr/>
        </p:nvPicPr>
        <p:blipFill rotWithShape="1">
          <a:blip r:embed="rId3">
            <a:alphaModFix/>
          </a:blip>
          <a:srcRect b="0" l="0" r="0" t="0"/>
          <a:stretch/>
        </p:blipFill>
        <p:spPr>
          <a:xfrm>
            <a:off x="5694775" y="2817051"/>
            <a:ext cx="3449225" cy="2094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4"/>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Data types and error values</a:t>
            </a:r>
            <a:endParaRPr/>
          </a:p>
        </p:txBody>
      </p:sp>
      <p:pic>
        <p:nvPicPr>
          <p:cNvPr id="88" name="Google Shape;88;p4"/>
          <p:cNvPicPr preferRelativeResize="0"/>
          <p:nvPr/>
        </p:nvPicPr>
        <p:blipFill rotWithShape="1">
          <a:blip r:embed="rId3">
            <a:alphaModFix/>
          </a:blip>
          <a:srcRect b="0" l="0" r="0" t="0"/>
          <a:stretch/>
        </p:blipFill>
        <p:spPr>
          <a:xfrm>
            <a:off x="3483435" y="1152425"/>
            <a:ext cx="3015965" cy="3231400"/>
          </a:xfrm>
          <a:prstGeom prst="rect">
            <a:avLst/>
          </a:prstGeom>
          <a:noFill/>
          <a:ln>
            <a:noFill/>
          </a:ln>
          <a:effectLst>
            <a:outerShdw blurRad="57150" rotWithShape="0" algn="bl" dir="5400000" dist="19050">
              <a:srgbClr val="000000">
                <a:alpha val="49803"/>
              </a:srgbClr>
            </a:outerShdw>
          </a:effectLst>
        </p:spPr>
      </p:pic>
      <p:pic>
        <p:nvPicPr>
          <p:cNvPr id="89" name="Google Shape;89;p4"/>
          <p:cNvPicPr preferRelativeResize="0"/>
          <p:nvPr/>
        </p:nvPicPr>
        <p:blipFill rotWithShape="1">
          <a:blip r:embed="rId4">
            <a:alphaModFix/>
          </a:blip>
          <a:srcRect b="0" l="0" r="0" t="0"/>
          <a:stretch/>
        </p:blipFill>
        <p:spPr>
          <a:xfrm>
            <a:off x="454175" y="1152425"/>
            <a:ext cx="2463525" cy="3547800"/>
          </a:xfrm>
          <a:prstGeom prst="rect">
            <a:avLst/>
          </a:prstGeom>
          <a:noFill/>
          <a:ln>
            <a:noFill/>
          </a:ln>
          <a:effectLst>
            <a:outerShdw blurRad="57150" rotWithShape="0" algn="bl" dir="5400000" dist="19050">
              <a:srgbClr val="000000">
                <a:alpha val="49803"/>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5"/>
          <p:cNvSpPr txBox="1"/>
          <p:nvPr>
            <p:ph type="title"/>
          </p:nvPr>
        </p:nvSpPr>
        <p:spPr>
          <a:xfrm>
            <a:off x="311700" y="445025"/>
            <a:ext cx="8520600" cy="53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3600"/>
              <a:buNone/>
            </a:pPr>
            <a:r>
              <a:rPr lang="en" sz="2800"/>
              <a:t>Data Cleaning</a:t>
            </a:r>
            <a:endParaRPr sz="2800"/>
          </a:p>
        </p:txBody>
      </p:sp>
      <p:pic>
        <p:nvPicPr>
          <p:cNvPr id="95" name="Google Shape;95;p5"/>
          <p:cNvPicPr preferRelativeResize="0"/>
          <p:nvPr/>
        </p:nvPicPr>
        <p:blipFill rotWithShape="1">
          <a:blip r:embed="rId3">
            <a:alphaModFix/>
          </a:blip>
          <a:srcRect b="0" l="0" r="0" t="0"/>
          <a:stretch/>
        </p:blipFill>
        <p:spPr>
          <a:xfrm>
            <a:off x="423863" y="2436463"/>
            <a:ext cx="8296275" cy="1390650"/>
          </a:xfrm>
          <a:prstGeom prst="rect">
            <a:avLst/>
          </a:prstGeom>
          <a:noFill/>
          <a:ln>
            <a:noFill/>
          </a:ln>
        </p:spPr>
      </p:pic>
      <p:sp>
        <p:nvSpPr>
          <p:cNvPr id="96" name="Google Shape;96;p5"/>
          <p:cNvSpPr txBox="1"/>
          <p:nvPr/>
        </p:nvSpPr>
        <p:spPr>
          <a:xfrm>
            <a:off x="423850" y="975425"/>
            <a:ext cx="8190900" cy="14775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Open Sans"/>
              <a:buAutoNum type="arabicPeriod"/>
            </a:pPr>
            <a:r>
              <a:rPr b="0" i="0" lang="en" sz="1400" u="none" cap="none" strike="noStrike">
                <a:solidFill>
                  <a:srgbClr val="000000"/>
                </a:solidFill>
                <a:latin typeface="Open Sans"/>
                <a:ea typeface="Open Sans"/>
                <a:cs typeface="Open Sans"/>
                <a:sym typeface="Open Sans"/>
              </a:rPr>
              <a:t>We had 393 missing values in “Arrival delay in  minutes” field. After consideration of the data we came to the conclusion that this sample is insignificant to the dataset and we have decided to remove the rows with the missing values.</a:t>
            </a:r>
            <a:endParaRPr b="0" i="0" sz="1400" u="none" cap="none" strike="noStrike">
              <a:solidFill>
                <a:srgbClr val="000000"/>
              </a:solidFill>
              <a:latin typeface="Open Sans"/>
              <a:ea typeface="Open Sans"/>
              <a:cs typeface="Open Sans"/>
              <a:sym typeface="Open Sans"/>
            </a:endParaRPr>
          </a:p>
          <a:p>
            <a:pPr indent="-317500" lvl="0" marL="457200" marR="0" rtl="0" algn="l">
              <a:lnSpc>
                <a:spcPct val="100000"/>
              </a:lnSpc>
              <a:spcBef>
                <a:spcPts val="0"/>
              </a:spcBef>
              <a:spcAft>
                <a:spcPts val="0"/>
              </a:spcAft>
              <a:buClr>
                <a:srgbClr val="000000"/>
              </a:buClr>
              <a:buSzPts val="1400"/>
              <a:buFont typeface="Open Sans"/>
              <a:buAutoNum type="arabicPeriod"/>
            </a:pPr>
            <a:r>
              <a:rPr b="0" i="0" lang="en" sz="1400" u="none" cap="none" strike="noStrike">
                <a:solidFill>
                  <a:srgbClr val="000000"/>
                </a:solidFill>
                <a:latin typeface="Open Sans"/>
                <a:ea typeface="Open Sans"/>
                <a:cs typeface="Open Sans"/>
                <a:sym typeface="Open Sans"/>
              </a:rPr>
              <a:t>We handled categorical features by label encoding and replacing the strings with numerical values.</a:t>
            </a:r>
            <a:endParaRPr b="0" i="0" sz="1400" u="none" cap="none" strike="noStrike">
              <a:solidFill>
                <a:srgbClr val="000000"/>
              </a:solidFill>
              <a:latin typeface="Open Sans"/>
              <a:ea typeface="Open Sans"/>
              <a:cs typeface="Open Sans"/>
              <a:sym typeface="Open Sans"/>
            </a:endParaRPr>
          </a:p>
          <a:p>
            <a:pPr indent="-317500" lvl="0" marL="457200" marR="0" rtl="0" algn="l">
              <a:lnSpc>
                <a:spcPct val="100000"/>
              </a:lnSpc>
              <a:spcBef>
                <a:spcPts val="0"/>
              </a:spcBef>
              <a:spcAft>
                <a:spcPts val="0"/>
              </a:spcAft>
              <a:buClr>
                <a:srgbClr val="000000"/>
              </a:buClr>
              <a:buSzPts val="1400"/>
              <a:buFont typeface="Open Sans"/>
              <a:buAutoNum type="arabicPeriod"/>
            </a:pPr>
            <a:r>
              <a:rPr b="0" i="0" lang="en" sz="1400" u="none" cap="none" strike="noStrike">
                <a:solidFill>
                  <a:srgbClr val="000000"/>
                </a:solidFill>
                <a:latin typeface="Open Sans"/>
                <a:ea typeface="Open Sans"/>
                <a:cs typeface="Open Sans"/>
                <a:sym typeface="Open Sans"/>
              </a:rPr>
              <a:t>We removed the first two columns “Unnamed”  and ‘’ID” as they were redundant.</a:t>
            </a:r>
            <a:endParaRPr b="0" i="0" sz="1400" u="none" cap="none" strike="noStrike">
              <a:solidFill>
                <a:srgbClr val="000000"/>
              </a:solidFill>
              <a:latin typeface="Open Sans"/>
              <a:ea typeface="Open Sans"/>
              <a:cs typeface="Open Sans"/>
              <a:sym typeface="Open Sans"/>
            </a:endParaRPr>
          </a:p>
        </p:txBody>
      </p:sp>
      <p:pic>
        <p:nvPicPr>
          <p:cNvPr id="97" name="Google Shape;97;p5"/>
          <p:cNvPicPr preferRelativeResize="0"/>
          <p:nvPr/>
        </p:nvPicPr>
        <p:blipFill rotWithShape="1">
          <a:blip r:embed="rId4">
            <a:alphaModFix/>
          </a:blip>
          <a:srcRect b="0" l="0" r="0" t="0"/>
          <a:stretch/>
        </p:blipFill>
        <p:spPr>
          <a:xfrm>
            <a:off x="423850" y="3918900"/>
            <a:ext cx="3509850" cy="231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6"/>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EDA</a:t>
            </a:r>
            <a:endParaRPr/>
          </a:p>
        </p:txBody>
      </p:sp>
      <p:sp>
        <p:nvSpPr>
          <p:cNvPr id="103" name="Google Shape;103;p6"/>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104" name="Google Shape;104;p6"/>
          <p:cNvPicPr preferRelativeResize="0"/>
          <p:nvPr/>
        </p:nvPicPr>
        <p:blipFill rotWithShape="1">
          <a:blip r:embed="rId3">
            <a:alphaModFix/>
          </a:blip>
          <a:srcRect b="0" l="0" r="0" t="0"/>
          <a:stretch/>
        </p:blipFill>
        <p:spPr>
          <a:xfrm>
            <a:off x="6086850" y="2879525"/>
            <a:ext cx="2745450" cy="1689500"/>
          </a:xfrm>
          <a:prstGeom prst="rect">
            <a:avLst/>
          </a:prstGeom>
          <a:noFill/>
          <a:ln>
            <a:noFill/>
          </a:ln>
        </p:spPr>
      </p:pic>
      <p:pic>
        <p:nvPicPr>
          <p:cNvPr id="105" name="Google Shape;105;p6"/>
          <p:cNvPicPr preferRelativeResize="0"/>
          <p:nvPr/>
        </p:nvPicPr>
        <p:blipFill rotWithShape="1">
          <a:blip r:embed="rId4">
            <a:alphaModFix/>
          </a:blip>
          <a:srcRect b="0" l="0" r="0" t="0"/>
          <a:stretch/>
        </p:blipFill>
        <p:spPr>
          <a:xfrm>
            <a:off x="311688" y="1325413"/>
            <a:ext cx="8239125" cy="1381125"/>
          </a:xfrm>
          <a:prstGeom prst="rect">
            <a:avLst/>
          </a:prstGeom>
          <a:noFill/>
          <a:ln>
            <a:noFill/>
          </a:ln>
        </p:spPr>
      </p:pic>
      <p:pic>
        <p:nvPicPr>
          <p:cNvPr id="106" name="Google Shape;106;p6"/>
          <p:cNvPicPr preferRelativeResize="0"/>
          <p:nvPr/>
        </p:nvPicPr>
        <p:blipFill rotWithShape="1">
          <a:blip r:embed="rId5">
            <a:alphaModFix/>
          </a:blip>
          <a:srcRect b="0" l="0" r="0" t="0"/>
          <a:stretch/>
        </p:blipFill>
        <p:spPr>
          <a:xfrm>
            <a:off x="311700" y="2971813"/>
            <a:ext cx="2019300" cy="1390650"/>
          </a:xfrm>
          <a:prstGeom prst="rect">
            <a:avLst/>
          </a:prstGeom>
          <a:noFill/>
          <a:ln>
            <a:noFill/>
          </a:ln>
        </p:spPr>
      </p:pic>
      <p:pic>
        <p:nvPicPr>
          <p:cNvPr id="107" name="Google Shape;107;p6"/>
          <p:cNvPicPr preferRelativeResize="0"/>
          <p:nvPr/>
        </p:nvPicPr>
        <p:blipFill rotWithShape="1">
          <a:blip r:embed="rId6">
            <a:alphaModFix/>
          </a:blip>
          <a:srcRect b="0" l="0" r="0" t="0"/>
          <a:stretch/>
        </p:blipFill>
        <p:spPr>
          <a:xfrm>
            <a:off x="3088249" y="2934297"/>
            <a:ext cx="2019300" cy="15853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7"/>
          <p:cNvSpPr txBox="1"/>
          <p:nvPr>
            <p:ph type="title"/>
          </p:nvPr>
        </p:nvSpPr>
        <p:spPr>
          <a:xfrm>
            <a:off x="311700" y="204500"/>
            <a:ext cx="852060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EDA</a:t>
            </a:r>
            <a:endParaRPr/>
          </a:p>
        </p:txBody>
      </p:sp>
      <p:pic>
        <p:nvPicPr>
          <p:cNvPr id="113" name="Google Shape;113;p7"/>
          <p:cNvPicPr preferRelativeResize="0"/>
          <p:nvPr/>
        </p:nvPicPr>
        <p:blipFill rotWithShape="1">
          <a:blip r:embed="rId3">
            <a:alphaModFix/>
          </a:blip>
          <a:srcRect b="0" l="0" r="0" t="0"/>
          <a:stretch/>
        </p:blipFill>
        <p:spPr>
          <a:xfrm>
            <a:off x="5450050" y="677375"/>
            <a:ext cx="3012224" cy="1689949"/>
          </a:xfrm>
          <a:prstGeom prst="rect">
            <a:avLst/>
          </a:prstGeom>
          <a:noFill/>
          <a:ln>
            <a:noFill/>
          </a:ln>
        </p:spPr>
      </p:pic>
      <p:pic>
        <p:nvPicPr>
          <p:cNvPr id="114" name="Google Shape;114;p7"/>
          <p:cNvPicPr preferRelativeResize="0"/>
          <p:nvPr/>
        </p:nvPicPr>
        <p:blipFill rotWithShape="1">
          <a:blip r:embed="rId4">
            <a:alphaModFix/>
          </a:blip>
          <a:srcRect b="0" l="0" r="0" t="0"/>
          <a:stretch/>
        </p:blipFill>
        <p:spPr>
          <a:xfrm>
            <a:off x="311700" y="756650"/>
            <a:ext cx="4523726" cy="4281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8"/>
          <p:cNvSpPr txBox="1"/>
          <p:nvPr>
            <p:ph type="title"/>
          </p:nvPr>
        </p:nvSpPr>
        <p:spPr>
          <a:xfrm>
            <a:off x="1509800" y="-85575"/>
            <a:ext cx="8520600" cy="5580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Correlation Matrix</a:t>
            </a:r>
            <a:endParaRPr/>
          </a:p>
        </p:txBody>
      </p:sp>
      <p:pic>
        <p:nvPicPr>
          <p:cNvPr id="120" name="Google Shape;120;p8"/>
          <p:cNvPicPr preferRelativeResize="0"/>
          <p:nvPr/>
        </p:nvPicPr>
        <p:blipFill rotWithShape="1">
          <a:blip r:embed="rId3">
            <a:alphaModFix/>
          </a:blip>
          <a:srcRect b="0" l="0" r="0" t="0"/>
          <a:stretch/>
        </p:blipFill>
        <p:spPr>
          <a:xfrm>
            <a:off x="0" y="401650"/>
            <a:ext cx="9143999" cy="4741850"/>
          </a:xfrm>
          <a:prstGeom prst="rect">
            <a:avLst/>
          </a:prstGeom>
          <a:noFill/>
          <a:ln>
            <a:noFill/>
          </a:ln>
        </p:spPr>
      </p:pic>
      <p:sp>
        <p:nvSpPr>
          <p:cNvPr id="121" name="Google Shape;121;p8"/>
          <p:cNvSpPr/>
          <p:nvPr/>
        </p:nvSpPr>
        <p:spPr>
          <a:xfrm>
            <a:off x="4985000" y="2697725"/>
            <a:ext cx="239700" cy="149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8"/>
          <p:cNvSpPr/>
          <p:nvPr/>
        </p:nvSpPr>
        <p:spPr>
          <a:xfrm>
            <a:off x="4387325" y="3741475"/>
            <a:ext cx="1151700" cy="149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8"/>
          <p:cNvSpPr/>
          <p:nvPr/>
        </p:nvSpPr>
        <p:spPr>
          <a:xfrm>
            <a:off x="7292625" y="4093325"/>
            <a:ext cx="239700" cy="149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9"/>
          <p:cNvSpPr txBox="1"/>
          <p:nvPr>
            <p:ph type="title"/>
          </p:nvPr>
        </p:nvSpPr>
        <p:spPr>
          <a:xfrm>
            <a:off x="243850" y="426275"/>
            <a:ext cx="6690300" cy="8835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218181"/>
              </a:lnSpc>
              <a:spcBef>
                <a:spcPts val="1200"/>
              </a:spcBef>
              <a:spcAft>
                <a:spcPts val="200"/>
              </a:spcAft>
              <a:buSzPct val="279134"/>
              <a:buNone/>
            </a:pPr>
            <a:r>
              <a:rPr lang="en" sz="1433">
                <a:solidFill>
                  <a:srgbClr val="000000"/>
                </a:solidFill>
                <a:highlight>
                  <a:srgbClr val="FFFFFF"/>
                </a:highlight>
                <a:latin typeface="Arial"/>
                <a:ea typeface="Arial"/>
                <a:cs typeface="Arial"/>
                <a:sym typeface="Arial"/>
              </a:rPr>
              <a:t>A few EDA Examples:</a:t>
            </a:r>
            <a:br>
              <a:rPr b="0" lang="en" sz="1100">
                <a:solidFill>
                  <a:srgbClr val="000000"/>
                </a:solidFill>
                <a:highlight>
                  <a:srgbClr val="FFFFFF"/>
                </a:highlight>
                <a:latin typeface="Arial"/>
                <a:ea typeface="Arial"/>
                <a:cs typeface="Arial"/>
                <a:sym typeface="Arial"/>
              </a:rPr>
            </a:br>
            <a:r>
              <a:rPr b="0" lang="en" sz="1322">
                <a:solidFill>
                  <a:srgbClr val="000000"/>
                </a:solidFill>
                <a:highlight>
                  <a:srgbClr val="FFFFFF"/>
                </a:highlight>
                <a:latin typeface="Open Sans"/>
                <a:ea typeface="Open Sans"/>
                <a:cs typeface="Open Sans"/>
                <a:sym typeface="Open Sans"/>
              </a:rPr>
              <a:t>When examining the relationship between the satisfaction</a:t>
            </a:r>
            <a:r>
              <a:rPr b="0" lang="en" sz="1322">
                <a:solidFill>
                  <a:srgbClr val="000000"/>
                </a:solidFill>
                <a:latin typeface="Open Sans"/>
                <a:ea typeface="Open Sans"/>
                <a:cs typeface="Open Sans"/>
                <a:sym typeface="Open Sans"/>
              </a:rPr>
              <a:t> and class we can see a high correlation. Passengers from the business class are more satisfied.</a:t>
            </a:r>
            <a:endParaRPr b="0" sz="1322">
              <a:solidFill>
                <a:srgbClr val="000000"/>
              </a:solidFill>
              <a:latin typeface="Open Sans"/>
              <a:ea typeface="Open Sans"/>
              <a:cs typeface="Open Sans"/>
              <a:sym typeface="Open Sans"/>
            </a:endParaRPr>
          </a:p>
        </p:txBody>
      </p:sp>
      <p:pic>
        <p:nvPicPr>
          <p:cNvPr id="129" name="Google Shape;129;p9"/>
          <p:cNvPicPr preferRelativeResize="0"/>
          <p:nvPr/>
        </p:nvPicPr>
        <p:blipFill rotWithShape="1">
          <a:blip r:embed="rId3">
            <a:alphaModFix/>
          </a:blip>
          <a:srcRect b="0" l="0" r="0" t="0"/>
          <a:stretch/>
        </p:blipFill>
        <p:spPr>
          <a:xfrm>
            <a:off x="287425" y="1657675"/>
            <a:ext cx="3583300" cy="3056699"/>
          </a:xfrm>
          <a:prstGeom prst="rect">
            <a:avLst/>
          </a:prstGeom>
          <a:noFill/>
          <a:ln>
            <a:noFill/>
          </a:ln>
        </p:spPr>
      </p:pic>
      <p:pic>
        <p:nvPicPr>
          <p:cNvPr id="130" name="Google Shape;130;p9"/>
          <p:cNvPicPr preferRelativeResize="0"/>
          <p:nvPr/>
        </p:nvPicPr>
        <p:blipFill rotWithShape="1">
          <a:blip r:embed="rId4">
            <a:alphaModFix/>
          </a:blip>
          <a:srcRect b="0" l="0" r="0" t="0"/>
          <a:stretch/>
        </p:blipFill>
        <p:spPr>
          <a:xfrm>
            <a:off x="475374" y="4543525"/>
            <a:ext cx="3006025" cy="270550"/>
          </a:xfrm>
          <a:prstGeom prst="rect">
            <a:avLst/>
          </a:prstGeom>
          <a:noFill/>
          <a:ln>
            <a:noFill/>
          </a:ln>
        </p:spPr>
      </p:pic>
      <p:pic>
        <p:nvPicPr>
          <p:cNvPr id="131" name="Google Shape;131;p9"/>
          <p:cNvPicPr preferRelativeResize="0"/>
          <p:nvPr/>
        </p:nvPicPr>
        <p:blipFill rotWithShape="1">
          <a:blip r:embed="rId5">
            <a:alphaModFix/>
          </a:blip>
          <a:srcRect b="0" l="0" r="0" t="0"/>
          <a:stretch/>
        </p:blipFill>
        <p:spPr>
          <a:xfrm>
            <a:off x="4162350" y="2355975"/>
            <a:ext cx="4395001" cy="2310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